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63" r:id="rId1"/>
  </p:sldMasterIdLst>
  <p:notesMasterIdLst>
    <p:notesMasterId r:id="rId53"/>
  </p:notes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350" r:id="rId9"/>
    <p:sldId id="290" r:id="rId10"/>
    <p:sldId id="292" r:id="rId11"/>
    <p:sldId id="291" r:id="rId12"/>
    <p:sldId id="295" r:id="rId13"/>
    <p:sldId id="296" r:id="rId14"/>
    <p:sldId id="297" r:id="rId15"/>
    <p:sldId id="330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51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32" r:id="rId34"/>
    <p:sldId id="333" r:id="rId35"/>
    <p:sldId id="316" r:id="rId36"/>
    <p:sldId id="317" r:id="rId37"/>
    <p:sldId id="318" r:id="rId38"/>
    <p:sldId id="319" r:id="rId39"/>
    <p:sldId id="320" r:id="rId40"/>
    <p:sldId id="339" r:id="rId41"/>
    <p:sldId id="323" r:id="rId42"/>
    <p:sldId id="324" r:id="rId43"/>
    <p:sldId id="321" r:id="rId44"/>
    <p:sldId id="331" r:id="rId45"/>
    <p:sldId id="334" r:id="rId46"/>
    <p:sldId id="335" r:id="rId47"/>
    <p:sldId id="336" r:id="rId48"/>
    <p:sldId id="327" r:id="rId49"/>
    <p:sldId id="328" r:id="rId50"/>
    <p:sldId id="329" r:id="rId51"/>
    <p:sldId id="352" r:id="rId52"/>
  </p:sldIdLst>
  <p:sldSz cx="9144000" cy="6858000" type="screen4x3"/>
  <p:notesSz cx="9296400" cy="7010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8784094-EDF9-451F-973B-73094AB4390C}">
  <a:tblStyle styleId="{28784094-EDF9-451F-973B-73094AB4390C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F1051C77-DEFF-4250-84AF-AF267D0793D3}" styleName="Table_1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EF9EA"/>
          </a:solidFill>
        </a:fill>
      </a:tcStyle>
    </a:wholeTbl>
    <a:band1H>
      <a:tcStyle>
        <a:tcBdr/>
        <a:fill>
          <a:solidFill>
            <a:srgbClr val="FEF2D1"/>
          </a:solidFill>
        </a:fill>
      </a:tcStyle>
    </a:band1H>
    <a:band1V>
      <a:tcStyle>
        <a:tcBdr/>
        <a:fill>
          <a:solidFill>
            <a:srgbClr val="FEF2D1"/>
          </a:solidFill>
        </a:fill>
      </a:tcStyle>
    </a:band1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2C384E7B-5EA0-4856-8E99-01FB8B7CA818}" styleName="Table_2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EF9EA"/>
          </a:solidFill>
        </a:fill>
      </a:tcStyle>
    </a:wholeTbl>
    <a:band1H>
      <a:tcStyle>
        <a:tcBdr/>
        <a:fill>
          <a:solidFill>
            <a:srgbClr val="FEF2D1"/>
          </a:solidFill>
        </a:fill>
      </a:tcStyle>
    </a:band1H>
    <a:band1V>
      <a:tcStyle>
        <a:tcBdr/>
        <a:fill>
          <a:solidFill>
            <a:srgbClr val="FEF2D1"/>
          </a:solidFill>
        </a:fill>
      </a:tcStyle>
    </a:band1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10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Jwodatch:Documents:data:summer%202010%20data%20retreat:DC-CAS:across%20years:proficient%20across%20yea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C0504D"/>
              </a:solidFill>
            </c:spPr>
          </c:dPt>
          <c:dLbls>
            <c:delete val="1"/>
          </c:dLbls>
          <c:cat>
            <c:strRef>
              <c:f>Sheet1!$G$15:$H$15</c:f>
              <c:strCache>
                <c:ptCount val="2"/>
                <c:pt idx="0">
                  <c:v>Percentage of Staff with a Positive Math Story</c:v>
                </c:pt>
                <c:pt idx="1">
                  <c:v>Percentage of Staff with a Negative Math Story</c:v>
                </c:pt>
              </c:strCache>
            </c:strRef>
          </c:cat>
          <c:val>
            <c:numRef>
              <c:f>Sheet1!$G$16:$H$16</c:f>
              <c:numCache>
                <c:formatCode>General</c:formatCode>
                <c:ptCount val="2"/>
                <c:pt idx="0">
                  <c:v>35.29411765000001</c:v>
                </c:pt>
                <c:pt idx="1">
                  <c:v>64.70588234999933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08194856"/>
        <c:axId val="2139531320"/>
      </c:barChart>
      <c:catAx>
        <c:axId val="2108194856"/>
        <c:scaling>
          <c:orientation val="minMax"/>
        </c:scaling>
        <c:delete val="0"/>
        <c:axPos val="b"/>
        <c:majorTickMark val="out"/>
        <c:minorTickMark val="none"/>
        <c:tickLblPos val="nextTo"/>
        <c:crossAx val="2139531320"/>
        <c:crosses val="autoZero"/>
        <c:auto val="1"/>
        <c:lblAlgn val="ctr"/>
        <c:lblOffset val="100"/>
        <c:noMultiLvlLbl val="0"/>
      </c:catAx>
      <c:valAx>
        <c:axId val="2139531320"/>
        <c:scaling>
          <c:orientation val="minMax"/>
          <c:max val="10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Percentage of Staff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8194856"/>
        <c:crosses val="autoZero"/>
        <c:crossBetween val="between"/>
        <c:majorUnit val="10.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Sheet1!$B$3:$B$4</c:f>
              <c:strCache>
                <c:ptCount val="1"/>
                <c:pt idx="0">
                  <c:v>DC-CAS Percent Proficient reading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numRef>
              <c:f>Sheet1!$A$5:$A$9</c:f>
              <c:numCache>
                <c:formatCode>General</c:formatCode>
                <c:ptCount val="5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</c:numCache>
            </c:numRef>
          </c:cat>
          <c:val>
            <c:numRef>
              <c:f>Sheet1!$B$5:$B$9</c:f>
              <c:numCache>
                <c:formatCode>General</c:formatCode>
                <c:ptCount val="5"/>
                <c:pt idx="0">
                  <c:v>25.58</c:v>
                </c:pt>
                <c:pt idx="1">
                  <c:v>38.1</c:v>
                </c:pt>
                <c:pt idx="2">
                  <c:v>53.85</c:v>
                </c:pt>
                <c:pt idx="3">
                  <c:v>59.12</c:v>
                </c:pt>
                <c:pt idx="4">
                  <c:v>66.99</c:v>
                </c:pt>
              </c:numCache>
            </c:numRef>
          </c:val>
        </c:ser>
        <c:ser>
          <c:idx val="1"/>
          <c:order val="1"/>
          <c:tx>
            <c:strRef>
              <c:f>Sheet1!$C$3:$C$4</c:f>
              <c:strCache>
                <c:ptCount val="1"/>
                <c:pt idx="0">
                  <c:v>DC-CAS Percent Proficient math</c:v>
                </c:pt>
              </c:strCache>
            </c:strRef>
          </c:tx>
          <c:spPr>
            <a:solidFill>
              <a:srgbClr val="660066"/>
            </a:solidFill>
          </c:spPr>
          <c:invertIfNegative val="0"/>
          <c:cat>
            <c:numRef>
              <c:f>Sheet1!$A$5:$A$9</c:f>
              <c:numCache>
                <c:formatCode>General</c:formatCode>
                <c:ptCount val="5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</c:numCache>
            </c:numRef>
          </c:cat>
          <c:val>
            <c:numRef>
              <c:f>Sheet1!$C$5:$C$9</c:f>
              <c:numCache>
                <c:formatCode>General</c:formatCode>
                <c:ptCount val="5"/>
                <c:pt idx="0">
                  <c:v>23.26</c:v>
                </c:pt>
                <c:pt idx="1">
                  <c:v>26.98</c:v>
                </c:pt>
                <c:pt idx="2">
                  <c:v>40.38</c:v>
                </c:pt>
                <c:pt idx="3">
                  <c:v>50.94</c:v>
                </c:pt>
                <c:pt idx="4">
                  <c:v>56.94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9384024"/>
        <c:axId val="2139902200"/>
      </c:barChart>
      <c:catAx>
        <c:axId val="2079384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Test 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9902200"/>
        <c:crosses val="autoZero"/>
        <c:auto val="1"/>
        <c:lblAlgn val="ctr"/>
        <c:lblOffset val="100"/>
        <c:noMultiLvlLbl val="0"/>
      </c:catAx>
      <c:valAx>
        <c:axId val="2139902200"/>
        <c:scaling>
          <c:orientation val="minMax"/>
          <c:max val="7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938402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80C6E2-A2C3-4947-8237-34905751BCF8}" type="doc">
      <dgm:prSet loTypeId="urn:microsoft.com/office/officeart/2005/8/layout/hList3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9C1571A-F567-4044-9428-B4227C3DEA91}">
      <dgm:prSet phldrT="[Text]"/>
      <dgm:spPr/>
      <dgm:t>
        <a:bodyPr/>
        <a:lstStyle/>
        <a:p>
          <a:r>
            <a:rPr lang="en-US" dirty="0" smtClean="0"/>
            <a:t>We select an instructional focus that helps our community realize our mission of deeper learning for all.</a:t>
          </a:r>
          <a:endParaRPr lang="en-US" dirty="0"/>
        </a:p>
      </dgm:t>
    </dgm:pt>
    <dgm:pt modelId="{39F0C72C-6E65-9145-8621-07E7A32AD2C8}" type="parTrans" cxnId="{E214107D-ED3E-FE45-AF8A-E757D70EAECA}">
      <dgm:prSet/>
      <dgm:spPr/>
      <dgm:t>
        <a:bodyPr/>
        <a:lstStyle/>
        <a:p>
          <a:endParaRPr lang="en-US"/>
        </a:p>
      </dgm:t>
    </dgm:pt>
    <dgm:pt modelId="{0C03C101-2ABF-D44F-8565-A981526712E0}" type="sibTrans" cxnId="{E214107D-ED3E-FE45-AF8A-E757D70EAECA}">
      <dgm:prSet/>
      <dgm:spPr/>
      <dgm:t>
        <a:bodyPr/>
        <a:lstStyle/>
        <a:p>
          <a:endParaRPr lang="en-US"/>
        </a:p>
      </dgm:t>
    </dgm:pt>
    <dgm:pt modelId="{18AC6171-10DD-8B43-B8CA-C4B4E64F80FB}">
      <dgm:prSet phldrT="[Text]"/>
      <dgm:spPr/>
      <dgm:t>
        <a:bodyPr/>
        <a:lstStyle/>
        <a:p>
          <a:r>
            <a:rPr lang="en-US" dirty="0" smtClean="0"/>
            <a:t>There should only be one adaptive thing that the organization is working on and we should be working on it together.</a:t>
          </a:r>
          <a:endParaRPr lang="en-US" dirty="0"/>
        </a:p>
      </dgm:t>
    </dgm:pt>
    <dgm:pt modelId="{00359D8F-EC9C-0E49-82CA-233C43971E3A}" type="parTrans" cxnId="{CC9270F6-BB1B-4243-A42E-EC2F2B067C03}">
      <dgm:prSet/>
      <dgm:spPr/>
      <dgm:t>
        <a:bodyPr/>
        <a:lstStyle/>
        <a:p>
          <a:endParaRPr lang="en-US"/>
        </a:p>
      </dgm:t>
    </dgm:pt>
    <dgm:pt modelId="{7D9D3C98-D9C0-764F-AD7F-A3F0ECB41C54}" type="sibTrans" cxnId="{CC9270F6-BB1B-4243-A42E-EC2F2B067C03}">
      <dgm:prSet/>
      <dgm:spPr/>
      <dgm:t>
        <a:bodyPr/>
        <a:lstStyle/>
        <a:p>
          <a:endParaRPr lang="en-US"/>
        </a:p>
      </dgm:t>
    </dgm:pt>
    <dgm:pt modelId="{7D5BD64A-3186-A54D-9400-D6E46DEC4943}">
      <dgm:prSet phldrT="[Text]"/>
      <dgm:spPr/>
      <dgm:t>
        <a:bodyPr/>
        <a:lstStyle/>
        <a:p>
          <a:r>
            <a:rPr lang="en-US" dirty="0" smtClean="0"/>
            <a:t>The focus should be rooted in data about student needs, grounded in theory and research, and nurtured by the leadership team.</a:t>
          </a:r>
          <a:endParaRPr lang="en-US" dirty="0"/>
        </a:p>
      </dgm:t>
    </dgm:pt>
    <dgm:pt modelId="{EDE986F0-7D30-664C-9989-534F54607FB1}" type="parTrans" cxnId="{D1F05A45-9525-1542-951B-E74EEE1DFABD}">
      <dgm:prSet/>
      <dgm:spPr/>
      <dgm:t>
        <a:bodyPr/>
        <a:lstStyle/>
        <a:p>
          <a:endParaRPr lang="en-US"/>
        </a:p>
      </dgm:t>
    </dgm:pt>
    <dgm:pt modelId="{23BDD57E-DDB2-8D47-B8E6-58D1E52A49C9}" type="sibTrans" cxnId="{D1F05A45-9525-1542-951B-E74EEE1DFABD}">
      <dgm:prSet/>
      <dgm:spPr/>
      <dgm:t>
        <a:bodyPr/>
        <a:lstStyle/>
        <a:p>
          <a:endParaRPr lang="en-US"/>
        </a:p>
      </dgm:t>
    </dgm:pt>
    <dgm:pt modelId="{C4A7E2D6-B738-6141-AA98-9B32D9C349AF}">
      <dgm:prSet phldrT="[Text]"/>
      <dgm:spPr/>
      <dgm:t>
        <a:bodyPr/>
        <a:lstStyle/>
        <a:p>
          <a:r>
            <a:rPr lang="en-US" dirty="0" smtClean="0"/>
            <a:t>Our schedule, structures, time, and attention should all reflect what we value as expressed through our instructional focus.</a:t>
          </a:r>
          <a:endParaRPr lang="en-US" dirty="0"/>
        </a:p>
      </dgm:t>
    </dgm:pt>
    <dgm:pt modelId="{493624D9-6C79-864F-AA1C-A28A066580A2}" type="parTrans" cxnId="{0BCEFA34-D796-1A44-9625-4D99F8F566E3}">
      <dgm:prSet/>
      <dgm:spPr/>
      <dgm:t>
        <a:bodyPr/>
        <a:lstStyle/>
        <a:p>
          <a:endParaRPr lang="en-US"/>
        </a:p>
      </dgm:t>
    </dgm:pt>
    <dgm:pt modelId="{3B9A5570-6C7F-4A43-A3D4-79E7FF306954}" type="sibTrans" cxnId="{0BCEFA34-D796-1A44-9625-4D99F8F566E3}">
      <dgm:prSet/>
      <dgm:spPr/>
      <dgm:t>
        <a:bodyPr/>
        <a:lstStyle/>
        <a:p>
          <a:endParaRPr lang="en-US"/>
        </a:p>
      </dgm:t>
    </dgm:pt>
    <dgm:pt modelId="{CC92751C-2389-8B46-ACDA-AEF9B965725F}" type="pres">
      <dgm:prSet presAssocID="{5B80C6E2-A2C3-4947-8237-34905751BCF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EE0B1E-ADDE-174F-BC3A-D77ED06645E8}" type="pres">
      <dgm:prSet presAssocID="{E9C1571A-F567-4044-9428-B4227C3DEA91}" presName="roof" presStyleLbl="dkBgShp" presStyleIdx="0" presStyleCnt="2" custLinFactNeighborX="-10730" custLinFactNeighborY="-3181"/>
      <dgm:spPr/>
      <dgm:t>
        <a:bodyPr/>
        <a:lstStyle/>
        <a:p>
          <a:endParaRPr lang="en-US"/>
        </a:p>
      </dgm:t>
    </dgm:pt>
    <dgm:pt modelId="{9C88ED99-57D9-8E47-8D62-CA185EFEF4AC}" type="pres">
      <dgm:prSet presAssocID="{E9C1571A-F567-4044-9428-B4227C3DEA91}" presName="pillars" presStyleCnt="0"/>
      <dgm:spPr/>
    </dgm:pt>
    <dgm:pt modelId="{E84DA609-0B6D-5340-B8FD-C701CB3B7DEC}" type="pres">
      <dgm:prSet presAssocID="{E9C1571A-F567-4044-9428-B4227C3DEA9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9BDA4-F483-F146-9069-2D75827AAA35}" type="pres">
      <dgm:prSet presAssocID="{7D5BD64A-3186-A54D-9400-D6E46DEC4943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EFC71-0839-D346-8E72-C1BA897468C5}" type="pres">
      <dgm:prSet presAssocID="{C4A7E2D6-B738-6141-AA98-9B32D9C349A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4E7266-FFEA-3C46-A0F7-CEBEE3F4ECF0}" type="pres">
      <dgm:prSet presAssocID="{E9C1571A-F567-4044-9428-B4227C3DEA91}" presName="base" presStyleLbl="dkBgShp" presStyleIdx="1" presStyleCnt="2"/>
      <dgm:spPr/>
    </dgm:pt>
  </dgm:ptLst>
  <dgm:cxnLst>
    <dgm:cxn modelId="{1C6C647D-8358-AE44-B90C-4120331D5969}" type="presOf" srcId="{18AC6171-10DD-8B43-B8CA-C4B4E64F80FB}" destId="{E84DA609-0B6D-5340-B8FD-C701CB3B7DEC}" srcOrd="0" destOrd="0" presId="urn:microsoft.com/office/officeart/2005/8/layout/hList3"/>
    <dgm:cxn modelId="{CC9270F6-BB1B-4243-A42E-EC2F2B067C03}" srcId="{E9C1571A-F567-4044-9428-B4227C3DEA91}" destId="{18AC6171-10DD-8B43-B8CA-C4B4E64F80FB}" srcOrd="0" destOrd="0" parTransId="{00359D8F-EC9C-0E49-82CA-233C43971E3A}" sibTransId="{7D9D3C98-D9C0-764F-AD7F-A3F0ECB41C54}"/>
    <dgm:cxn modelId="{2237B5D5-018F-F948-B1D0-C55F784DF79D}" type="presOf" srcId="{7D5BD64A-3186-A54D-9400-D6E46DEC4943}" destId="{8219BDA4-F483-F146-9069-2D75827AAA35}" srcOrd="0" destOrd="0" presId="urn:microsoft.com/office/officeart/2005/8/layout/hList3"/>
    <dgm:cxn modelId="{C95BF77D-6A2A-A74D-8A4F-1F5AC66D7FCF}" type="presOf" srcId="{5B80C6E2-A2C3-4947-8237-34905751BCF8}" destId="{CC92751C-2389-8B46-ACDA-AEF9B965725F}" srcOrd="0" destOrd="0" presId="urn:microsoft.com/office/officeart/2005/8/layout/hList3"/>
    <dgm:cxn modelId="{C5D5F903-F2FC-D24B-82B9-B6F1066095E6}" type="presOf" srcId="{C4A7E2D6-B738-6141-AA98-9B32D9C349AF}" destId="{162EFC71-0839-D346-8E72-C1BA897468C5}" srcOrd="0" destOrd="0" presId="urn:microsoft.com/office/officeart/2005/8/layout/hList3"/>
    <dgm:cxn modelId="{0BCEFA34-D796-1A44-9625-4D99F8F566E3}" srcId="{E9C1571A-F567-4044-9428-B4227C3DEA91}" destId="{C4A7E2D6-B738-6141-AA98-9B32D9C349AF}" srcOrd="2" destOrd="0" parTransId="{493624D9-6C79-864F-AA1C-A28A066580A2}" sibTransId="{3B9A5570-6C7F-4A43-A3D4-79E7FF306954}"/>
    <dgm:cxn modelId="{D1F05A45-9525-1542-951B-E74EEE1DFABD}" srcId="{E9C1571A-F567-4044-9428-B4227C3DEA91}" destId="{7D5BD64A-3186-A54D-9400-D6E46DEC4943}" srcOrd="1" destOrd="0" parTransId="{EDE986F0-7D30-664C-9989-534F54607FB1}" sibTransId="{23BDD57E-DDB2-8D47-B8E6-58D1E52A49C9}"/>
    <dgm:cxn modelId="{83601B1D-B386-9448-90EE-DCEBE7D159C4}" type="presOf" srcId="{E9C1571A-F567-4044-9428-B4227C3DEA91}" destId="{17EE0B1E-ADDE-174F-BC3A-D77ED06645E8}" srcOrd="0" destOrd="0" presId="urn:microsoft.com/office/officeart/2005/8/layout/hList3"/>
    <dgm:cxn modelId="{E214107D-ED3E-FE45-AF8A-E757D70EAECA}" srcId="{5B80C6E2-A2C3-4947-8237-34905751BCF8}" destId="{E9C1571A-F567-4044-9428-B4227C3DEA91}" srcOrd="0" destOrd="0" parTransId="{39F0C72C-6E65-9145-8621-07E7A32AD2C8}" sibTransId="{0C03C101-2ABF-D44F-8565-A981526712E0}"/>
    <dgm:cxn modelId="{A6B0FD2F-1C4F-F547-91DB-66727A91833F}" type="presParOf" srcId="{CC92751C-2389-8B46-ACDA-AEF9B965725F}" destId="{17EE0B1E-ADDE-174F-BC3A-D77ED06645E8}" srcOrd="0" destOrd="0" presId="urn:microsoft.com/office/officeart/2005/8/layout/hList3"/>
    <dgm:cxn modelId="{24221E6A-36D7-9742-8DA3-B69038280902}" type="presParOf" srcId="{CC92751C-2389-8B46-ACDA-AEF9B965725F}" destId="{9C88ED99-57D9-8E47-8D62-CA185EFEF4AC}" srcOrd="1" destOrd="0" presId="urn:microsoft.com/office/officeart/2005/8/layout/hList3"/>
    <dgm:cxn modelId="{FA448235-7B06-FC4F-9FB2-D8EFF71363B7}" type="presParOf" srcId="{9C88ED99-57D9-8E47-8D62-CA185EFEF4AC}" destId="{E84DA609-0B6D-5340-B8FD-C701CB3B7DEC}" srcOrd="0" destOrd="0" presId="urn:microsoft.com/office/officeart/2005/8/layout/hList3"/>
    <dgm:cxn modelId="{E03608FE-4038-1340-AAB7-A796450C4412}" type="presParOf" srcId="{9C88ED99-57D9-8E47-8D62-CA185EFEF4AC}" destId="{8219BDA4-F483-F146-9069-2D75827AAA35}" srcOrd="1" destOrd="0" presId="urn:microsoft.com/office/officeart/2005/8/layout/hList3"/>
    <dgm:cxn modelId="{CE866CC1-3E6C-0C43-9709-F3E4AD88CF65}" type="presParOf" srcId="{9C88ED99-57D9-8E47-8D62-CA185EFEF4AC}" destId="{162EFC71-0839-D346-8E72-C1BA897468C5}" srcOrd="2" destOrd="0" presId="urn:microsoft.com/office/officeart/2005/8/layout/hList3"/>
    <dgm:cxn modelId="{2AEBE7ED-1F3E-D448-9EE5-96B879BE9563}" type="presParOf" srcId="{CC92751C-2389-8B46-ACDA-AEF9B965725F}" destId="{404E7266-FFEA-3C46-A0F7-CEBEE3F4ECF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36458B-5042-074E-9A41-0529F280F46F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3A5DC4-9E74-9744-B889-EA62D5CEF04A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/>
            <a:t>KWI</a:t>
          </a:r>
        </a:p>
        <a:p>
          <a:endParaRPr lang="en-US" sz="800" dirty="0"/>
        </a:p>
      </dgm:t>
    </dgm:pt>
    <dgm:pt modelId="{DB0AD3BB-5F0D-894E-9878-6A0157691C40}" type="parTrans" cxnId="{EAF82ABA-1332-6E49-9B35-DA7AF7FD2977}">
      <dgm:prSet/>
      <dgm:spPr/>
      <dgm:t>
        <a:bodyPr/>
        <a:lstStyle/>
        <a:p>
          <a:endParaRPr lang="en-US"/>
        </a:p>
      </dgm:t>
    </dgm:pt>
    <dgm:pt modelId="{A8A6A283-FE11-DC40-A291-788C146948EC}" type="sibTrans" cxnId="{EAF82ABA-1332-6E49-9B35-DA7AF7FD2977}">
      <dgm:prSet/>
      <dgm:spPr/>
      <dgm:t>
        <a:bodyPr/>
        <a:lstStyle/>
        <a:p>
          <a:endParaRPr lang="en-US"/>
        </a:p>
      </dgm:t>
    </dgm:pt>
    <dgm:pt modelId="{25E1D1E9-6984-B24A-BE2F-F831A3AC868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500" dirty="0" smtClean="0"/>
            <a:t>Individual Lessons &amp; Formative Assessment</a:t>
          </a:r>
          <a:endParaRPr lang="en-US" sz="1500" dirty="0"/>
        </a:p>
      </dgm:t>
    </dgm:pt>
    <dgm:pt modelId="{D2E64D24-CEE2-EB41-9C25-86C93ED67316}" type="parTrans" cxnId="{6F0144DA-632D-B146-A04B-663254436D94}">
      <dgm:prSet/>
      <dgm:spPr/>
      <dgm:t>
        <a:bodyPr/>
        <a:lstStyle/>
        <a:p>
          <a:endParaRPr lang="en-US"/>
        </a:p>
      </dgm:t>
    </dgm:pt>
    <dgm:pt modelId="{516D46E0-E1F7-204B-9534-4381882D8197}" type="sibTrans" cxnId="{6F0144DA-632D-B146-A04B-663254436D94}">
      <dgm:prSet/>
      <dgm:spPr/>
      <dgm:t>
        <a:bodyPr/>
        <a:lstStyle/>
        <a:p>
          <a:endParaRPr lang="en-US"/>
        </a:p>
      </dgm:t>
    </dgm:pt>
    <dgm:pt modelId="{8381A95B-4688-6742-A4D2-BB112D812FCF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500" dirty="0" smtClean="0"/>
            <a:t>Introduce the Problem</a:t>
          </a:r>
          <a:endParaRPr lang="en-US" sz="1500" dirty="0"/>
        </a:p>
      </dgm:t>
    </dgm:pt>
    <dgm:pt modelId="{DAE2FE8E-B006-CA4D-AE80-582444D77B65}" type="parTrans" cxnId="{8C529232-3E00-A44A-9641-4736EFDF77C5}">
      <dgm:prSet/>
      <dgm:spPr/>
      <dgm:t>
        <a:bodyPr/>
        <a:lstStyle/>
        <a:p>
          <a:endParaRPr lang="en-US"/>
        </a:p>
      </dgm:t>
    </dgm:pt>
    <dgm:pt modelId="{4CFEFCFA-374E-A949-B44F-C29CF222A355}" type="sibTrans" cxnId="{8C529232-3E00-A44A-9641-4736EFDF77C5}">
      <dgm:prSet/>
      <dgm:spPr/>
      <dgm:t>
        <a:bodyPr/>
        <a:lstStyle/>
        <a:p>
          <a:endParaRPr lang="en-US"/>
        </a:p>
      </dgm:t>
    </dgm:pt>
    <dgm:pt modelId="{491B892F-DB5D-514D-A256-EEE0262F9637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/>
            <a:t>KWI</a:t>
          </a:r>
        </a:p>
        <a:p>
          <a:endParaRPr lang="en-US" sz="1600" dirty="0" smtClean="0"/>
        </a:p>
      </dgm:t>
    </dgm:pt>
    <dgm:pt modelId="{469528EE-4C32-9E41-B110-EEA1BBF9AE36}" type="parTrans" cxnId="{42CF85D8-1B37-DC41-A06C-15A6D6A761B7}">
      <dgm:prSet/>
      <dgm:spPr/>
      <dgm:t>
        <a:bodyPr/>
        <a:lstStyle/>
        <a:p>
          <a:endParaRPr lang="en-US"/>
        </a:p>
      </dgm:t>
    </dgm:pt>
    <dgm:pt modelId="{DD32F02E-770E-054F-8F9B-FA569E806DBE}" type="sibTrans" cxnId="{42CF85D8-1B37-DC41-A06C-15A6D6A761B7}">
      <dgm:prSet/>
      <dgm:spPr/>
      <dgm:t>
        <a:bodyPr/>
        <a:lstStyle/>
        <a:p>
          <a:endParaRPr lang="en-US"/>
        </a:p>
      </dgm:t>
    </dgm:pt>
    <dgm:pt modelId="{DE8BB583-0D1E-8844-9635-6A5673C4BEEA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Individual Lessons &amp; Formative Assessment</a:t>
          </a:r>
          <a:endParaRPr lang="en-US" sz="1400" dirty="0"/>
        </a:p>
      </dgm:t>
    </dgm:pt>
    <dgm:pt modelId="{91B6E25F-1CEB-C546-A112-1B7C489BE620}" type="parTrans" cxnId="{D7663AD1-7B3C-294C-8671-78E8BDFEA18C}">
      <dgm:prSet/>
      <dgm:spPr/>
      <dgm:t>
        <a:bodyPr/>
        <a:lstStyle/>
        <a:p>
          <a:endParaRPr lang="en-US"/>
        </a:p>
      </dgm:t>
    </dgm:pt>
    <dgm:pt modelId="{30FE695A-0458-9741-8EB2-AC0578685118}" type="sibTrans" cxnId="{D7663AD1-7B3C-294C-8671-78E8BDFEA18C}">
      <dgm:prSet/>
      <dgm:spPr/>
      <dgm:t>
        <a:bodyPr/>
        <a:lstStyle/>
        <a:p>
          <a:endParaRPr lang="en-US"/>
        </a:p>
      </dgm:t>
    </dgm:pt>
    <dgm:pt modelId="{A39CFEEE-83E4-714B-8B66-3A6A80A2D83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/>
            <a:t>KWI</a:t>
          </a:r>
        </a:p>
        <a:p>
          <a:endParaRPr lang="en-US" sz="900" dirty="0"/>
        </a:p>
      </dgm:t>
    </dgm:pt>
    <dgm:pt modelId="{72AA58B8-C05B-4F43-9797-2D0C0E390D97}" type="parTrans" cxnId="{1AD8C63E-3513-E440-B5D1-E79A087AF1B3}">
      <dgm:prSet/>
      <dgm:spPr/>
      <dgm:t>
        <a:bodyPr/>
        <a:lstStyle/>
        <a:p>
          <a:endParaRPr lang="en-US"/>
        </a:p>
      </dgm:t>
    </dgm:pt>
    <dgm:pt modelId="{4AF4DDF5-764C-5647-972D-65F050531338}" type="sibTrans" cxnId="{1AD8C63E-3513-E440-B5D1-E79A087AF1B3}">
      <dgm:prSet/>
      <dgm:spPr/>
      <dgm:t>
        <a:bodyPr/>
        <a:lstStyle/>
        <a:p>
          <a:endParaRPr lang="en-US"/>
        </a:p>
      </dgm:t>
    </dgm:pt>
    <dgm:pt modelId="{242EAE70-613D-184F-80D3-45CD401DDEF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500" dirty="0" smtClean="0"/>
            <a:t>Problem Check-in</a:t>
          </a:r>
          <a:endParaRPr lang="en-US" sz="1500" dirty="0"/>
        </a:p>
      </dgm:t>
    </dgm:pt>
    <dgm:pt modelId="{DF68E4C6-0A4E-1C4A-8A76-854F75968C58}" type="parTrans" cxnId="{4AF4266D-3297-2F47-9A01-6E9856B4A373}">
      <dgm:prSet/>
      <dgm:spPr/>
      <dgm:t>
        <a:bodyPr/>
        <a:lstStyle/>
        <a:p>
          <a:endParaRPr lang="en-US"/>
        </a:p>
      </dgm:t>
    </dgm:pt>
    <dgm:pt modelId="{3E41E96B-306A-E04E-AFC0-41C3A05BE97B}" type="sibTrans" cxnId="{4AF4266D-3297-2F47-9A01-6E9856B4A373}">
      <dgm:prSet/>
      <dgm:spPr/>
      <dgm:t>
        <a:bodyPr/>
        <a:lstStyle/>
        <a:p>
          <a:endParaRPr lang="en-US"/>
        </a:p>
      </dgm:t>
    </dgm:pt>
    <dgm:pt modelId="{078CEA99-08FE-4847-B309-712985353280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/>
            <a:t>Solve the Problem</a:t>
          </a:r>
          <a:endParaRPr lang="en-US" sz="1600" dirty="0"/>
        </a:p>
      </dgm:t>
    </dgm:pt>
    <dgm:pt modelId="{6046709F-1DEB-3943-AE97-E798BE6C29C3}" type="parTrans" cxnId="{6AEC875F-C6B9-864A-82A1-59091585359F}">
      <dgm:prSet/>
      <dgm:spPr/>
      <dgm:t>
        <a:bodyPr/>
        <a:lstStyle/>
        <a:p>
          <a:endParaRPr lang="en-US"/>
        </a:p>
      </dgm:t>
    </dgm:pt>
    <dgm:pt modelId="{09192B00-3325-D04E-A6E4-4BB935A2A9F3}" type="sibTrans" cxnId="{6AEC875F-C6B9-864A-82A1-59091585359F}">
      <dgm:prSet/>
      <dgm:spPr/>
      <dgm:t>
        <a:bodyPr/>
        <a:lstStyle/>
        <a:p>
          <a:endParaRPr lang="en-US"/>
        </a:p>
      </dgm:t>
    </dgm:pt>
    <dgm:pt modelId="{CF1552DC-8B62-2846-9705-62C445BDBF8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Summative Assessment</a:t>
          </a:r>
          <a:endParaRPr lang="en-US" sz="1400" dirty="0"/>
        </a:p>
      </dgm:t>
    </dgm:pt>
    <dgm:pt modelId="{219B36D9-A6C4-7E4B-BEC7-CADA60EFEFB6}" type="parTrans" cxnId="{60535311-66B2-BA41-928C-161175C863CF}">
      <dgm:prSet/>
      <dgm:spPr/>
      <dgm:t>
        <a:bodyPr/>
        <a:lstStyle/>
        <a:p>
          <a:endParaRPr lang="en-US"/>
        </a:p>
      </dgm:t>
    </dgm:pt>
    <dgm:pt modelId="{E50CBA1D-3E3F-AC46-A85C-D296C12B72A7}" type="sibTrans" cxnId="{60535311-66B2-BA41-928C-161175C863CF}">
      <dgm:prSet/>
      <dgm:spPr/>
      <dgm:t>
        <a:bodyPr/>
        <a:lstStyle/>
        <a:p>
          <a:endParaRPr lang="en-US"/>
        </a:p>
      </dgm:t>
    </dgm:pt>
    <dgm:pt modelId="{B715549B-1D36-A14B-9092-5198B39E67DE}" type="pres">
      <dgm:prSet presAssocID="{CB36458B-5042-074E-9A41-0529F280F46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1CF9EE-E02B-9E43-AADF-4D064168E835}" type="pres">
      <dgm:prSet presAssocID="{CB36458B-5042-074E-9A41-0529F280F46F}" presName="arrow" presStyleLbl="bgShp" presStyleIdx="0" presStyleCn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31EFA508-DB38-4F42-81E8-F167F5FE6986}" type="pres">
      <dgm:prSet presAssocID="{CB36458B-5042-074E-9A41-0529F280F46F}" presName="linearProcess" presStyleCnt="0"/>
      <dgm:spPr/>
    </dgm:pt>
    <dgm:pt modelId="{AD7FA9CE-20D5-5F41-AEA5-9AFBEEB39EC4}" type="pres">
      <dgm:prSet presAssocID="{F13A5DC4-9E74-9744-B889-EA62D5CEF04A}" presName="textNode" presStyleLbl="node1" presStyleIdx="0" presStyleCnt="6" custScaleX="117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E81F6F-634F-9543-A61D-1E6FC2E98668}" type="pres">
      <dgm:prSet presAssocID="{A8A6A283-FE11-DC40-A291-788C146948EC}" presName="sibTrans" presStyleCnt="0"/>
      <dgm:spPr/>
    </dgm:pt>
    <dgm:pt modelId="{853F45DF-F015-0741-AB13-878996340D7C}" type="pres">
      <dgm:prSet presAssocID="{25E1D1E9-6984-B24A-BE2F-F831A3AC8682}" presName="textNode" presStyleLbl="node1" presStyleIdx="1" presStyleCnt="6" custScaleX="123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01FA1-AD36-B541-BA28-609EC8CC3BBC}" type="pres">
      <dgm:prSet presAssocID="{516D46E0-E1F7-204B-9534-4381882D8197}" presName="sibTrans" presStyleCnt="0"/>
      <dgm:spPr/>
    </dgm:pt>
    <dgm:pt modelId="{2FD059F5-940E-B94F-8CBB-FBB473ADAED2}" type="pres">
      <dgm:prSet presAssocID="{491B892F-DB5D-514D-A256-EEE0262F9637}" presName="textNode" presStyleLbl="node1" presStyleIdx="2" presStyleCnt="6" custScaleX="109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6A08C-3704-D24E-A0A1-BF3039CEB9E8}" type="pres">
      <dgm:prSet presAssocID="{DD32F02E-770E-054F-8F9B-FA569E806DBE}" presName="sibTrans" presStyleCnt="0"/>
      <dgm:spPr/>
    </dgm:pt>
    <dgm:pt modelId="{BAA9C175-92A2-D945-B210-A00F020B41C1}" type="pres">
      <dgm:prSet presAssocID="{DE8BB583-0D1E-8844-9635-6A5673C4BEEA}" presName="textNode" presStyleLbl="node1" presStyleIdx="3" presStyleCnt="6" custScaleX="1148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A1450-AAD6-234C-B999-16B5F371E375}" type="pres">
      <dgm:prSet presAssocID="{30FE695A-0458-9741-8EB2-AC0578685118}" presName="sibTrans" presStyleCnt="0"/>
      <dgm:spPr/>
    </dgm:pt>
    <dgm:pt modelId="{6ADB172E-CA78-B844-A9C0-D666BFA5DD27}" type="pres">
      <dgm:prSet presAssocID="{A39CFEEE-83E4-714B-8B66-3A6A80A2D835}" presName="textNode" presStyleLbl="node1" presStyleIdx="4" presStyleCnt="6" custScaleX="112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BE4FD-5284-2541-BF2F-F212E050A876}" type="pres">
      <dgm:prSet presAssocID="{4AF4DDF5-764C-5647-972D-65F050531338}" presName="sibTrans" presStyleCnt="0"/>
      <dgm:spPr/>
    </dgm:pt>
    <dgm:pt modelId="{A88EB366-EDFC-A040-B9C1-D09CCAE80A57}" type="pres">
      <dgm:prSet presAssocID="{CF1552DC-8B62-2846-9705-62C445BDBF8D}" presName="textNode" presStyleLbl="node1" presStyleIdx="5" presStyleCnt="6" custScaleX="115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7AC178-A739-DA4A-A92D-6101B8850710}" type="presOf" srcId="{CF1552DC-8B62-2846-9705-62C445BDBF8D}" destId="{A88EB366-EDFC-A040-B9C1-D09CCAE80A57}" srcOrd="0" destOrd="0" presId="urn:microsoft.com/office/officeart/2005/8/layout/hProcess9"/>
    <dgm:cxn modelId="{BC8EFF77-3F69-9B40-81F2-B84D9C5D688E}" type="presOf" srcId="{A39CFEEE-83E4-714B-8B66-3A6A80A2D835}" destId="{6ADB172E-CA78-B844-A9C0-D666BFA5DD27}" srcOrd="0" destOrd="0" presId="urn:microsoft.com/office/officeart/2005/8/layout/hProcess9"/>
    <dgm:cxn modelId="{FC56812D-3EF2-8C42-A8C4-626E865FE075}" type="presOf" srcId="{8381A95B-4688-6742-A4D2-BB112D812FCF}" destId="{AD7FA9CE-20D5-5F41-AEA5-9AFBEEB39EC4}" srcOrd="0" destOrd="1" presId="urn:microsoft.com/office/officeart/2005/8/layout/hProcess9"/>
    <dgm:cxn modelId="{6AEC875F-C6B9-864A-82A1-59091585359F}" srcId="{A39CFEEE-83E4-714B-8B66-3A6A80A2D835}" destId="{078CEA99-08FE-4847-B309-712985353280}" srcOrd="0" destOrd="0" parTransId="{6046709F-1DEB-3943-AE97-E798BE6C29C3}" sibTransId="{09192B00-3325-D04E-A6E4-4BB935A2A9F3}"/>
    <dgm:cxn modelId="{6F0144DA-632D-B146-A04B-663254436D94}" srcId="{CB36458B-5042-074E-9A41-0529F280F46F}" destId="{25E1D1E9-6984-B24A-BE2F-F831A3AC8682}" srcOrd="1" destOrd="0" parTransId="{D2E64D24-CEE2-EB41-9C25-86C93ED67316}" sibTransId="{516D46E0-E1F7-204B-9534-4381882D8197}"/>
    <dgm:cxn modelId="{60535311-66B2-BA41-928C-161175C863CF}" srcId="{CB36458B-5042-074E-9A41-0529F280F46F}" destId="{CF1552DC-8B62-2846-9705-62C445BDBF8D}" srcOrd="5" destOrd="0" parTransId="{219B36D9-A6C4-7E4B-BEC7-CADA60EFEFB6}" sibTransId="{E50CBA1D-3E3F-AC46-A85C-D296C12B72A7}"/>
    <dgm:cxn modelId="{EC51F4B2-FFDB-2247-9AF6-0497C5CBF3BD}" type="presOf" srcId="{DE8BB583-0D1E-8844-9635-6A5673C4BEEA}" destId="{BAA9C175-92A2-D945-B210-A00F020B41C1}" srcOrd="0" destOrd="0" presId="urn:microsoft.com/office/officeart/2005/8/layout/hProcess9"/>
    <dgm:cxn modelId="{BBD8BF81-AA50-384B-936A-70A4B3AA7DFA}" type="presOf" srcId="{25E1D1E9-6984-B24A-BE2F-F831A3AC8682}" destId="{853F45DF-F015-0741-AB13-878996340D7C}" srcOrd="0" destOrd="0" presId="urn:microsoft.com/office/officeart/2005/8/layout/hProcess9"/>
    <dgm:cxn modelId="{07696676-F231-774B-BB78-25E845246151}" type="presOf" srcId="{F13A5DC4-9E74-9744-B889-EA62D5CEF04A}" destId="{AD7FA9CE-20D5-5F41-AEA5-9AFBEEB39EC4}" srcOrd="0" destOrd="0" presId="urn:microsoft.com/office/officeart/2005/8/layout/hProcess9"/>
    <dgm:cxn modelId="{C0E64933-B53C-0D44-B184-CD62C07236EB}" type="presOf" srcId="{CB36458B-5042-074E-9A41-0529F280F46F}" destId="{B715549B-1D36-A14B-9092-5198B39E67DE}" srcOrd="0" destOrd="0" presId="urn:microsoft.com/office/officeart/2005/8/layout/hProcess9"/>
    <dgm:cxn modelId="{1AD8C63E-3513-E440-B5D1-E79A087AF1B3}" srcId="{CB36458B-5042-074E-9A41-0529F280F46F}" destId="{A39CFEEE-83E4-714B-8B66-3A6A80A2D835}" srcOrd="4" destOrd="0" parTransId="{72AA58B8-C05B-4F43-9797-2D0C0E390D97}" sibTransId="{4AF4DDF5-764C-5647-972D-65F050531338}"/>
    <dgm:cxn modelId="{CE8853DD-9E8F-0E49-BE09-FCFFD76A2E3A}" type="presOf" srcId="{242EAE70-613D-184F-80D3-45CD401DDEF5}" destId="{2FD059F5-940E-B94F-8CBB-FBB473ADAED2}" srcOrd="0" destOrd="1" presId="urn:microsoft.com/office/officeart/2005/8/layout/hProcess9"/>
    <dgm:cxn modelId="{D7663AD1-7B3C-294C-8671-78E8BDFEA18C}" srcId="{CB36458B-5042-074E-9A41-0529F280F46F}" destId="{DE8BB583-0D1E-8844-9635-6A5673C4BEEA}" srcOrd="3" destOrd="0" parTransId="{91B6E25F-1CEB-C546-A112-1B7C489BE620}" sibTransId="{30FE695A-0458-9741-8EB2-AC0578685118}"/>
    <dgm:cxn modelId="{4AF4266D-3297-2F47-9A01-6E9856B4A373}" srcId="{491B892F-DB5D-514D-A256-EEE0262F9637}" destId="{242EAE70-613D-184F-80D3-45CD401DDEF5}" srcOrd="0" destOrd="0" parTransId="{DF68E4C6-0A4E-1C4A-8A76-854F75968C58}" sibTransId="{3E41E96B-306A-E04E-AFC0-41C3A05BE97B}"/>
    <dgm:cxn modelId="{42CF85D8-1B37-DC41-A06C-15A6D6A761B7}" srcId="{CB36458B-5042-074E-9A41-0529F280F46F}" destId="{491B892F-DB5D-514D-A256-EEE0262F9637}" srcOrd="2" destOrd="0" parTransId="{469528EE-4C32-9E41-B110-EEA1BBF9AE36}" sibTransId="{DD32F02E-770E-054F-8F9B-FA569E806DBE}"/>
    <dgm:cxn modelId="{EAF82ABA-1332-6E49-9B35-DA7AF7FD2977}" srcId="{CB36458B-5042-074E-9A41-0529F280F46F}" destId="{F13A5DC4-9E74-9744-B889-EA62D5CEF04A}" srcOrd="0" destOrd="0" parTransId="{DB0AD3BB-5F0D-894E-9878-6A0157691C40}" sibTransId="{A8A6A283-FE11-DC40-A291-788C146948EC}"/>
    <dgm:cxn modelId="{7668A5D1-0EE8-7545-B2D1-1D90D6D66BE8}" type="presOf" srcId="{491B892F-DB5D-514D-A256-EEE0262F9637}" destId="{2FD059F5-940E-B94F-8CBB-FBB473ADAED2}" srcOrd="0" destOrd="0" presId="urn:microsoft.com/office/officeart/2005/8/layout/hProcess9"/>
    <dgm:cxn modelId="{8C529232-3E00-A44A-9641-4736EFDF77C5}" srcId="{F13A5DC4-9E74-9744-B889-EA62D5CEF04A}" destId="{8381A95B-4688-6742-A4D2-BB112D812FCF}" srcOrd="0" destOrd="0" parTransId="{DAE2FE8E-B006-CA4D-AE80-582444D77B65}" sibTransId="{4CFEFCFA-374E-A949-B44F-C29CF222A355}"/>
    <dgm:cxn modelId="{B390BEF6-6409-2B4F-B7DB-54F639916D0D}" type="presOf" srcId="{078CEA99-08FE-4847-B309-712985353280}" destId="{6ADB172E-CA78-B844-A9C0-D666BFA5DD27}" srcOrd="0" destOrd="1" presId="urn:microsoft.com/office/officeart/2005/8/layout/hProcess9"/>
    <dgm:cxn modelId="{6FB888E9-B342-1446-81E5-36D7ED014D90}" type="presParOf" srcId="{B715549B-1D36-A14B-9092-5198B39E67DE}" destId="{EC1CF9EE-E02B-9E43-AADF-4D064168E835}" srcOrd="0" destOrd="0" presId="urn:microsoft.com/office/officeart/2005/8/layout/hProcess9"/>
    <dgm:cxn modelId="{3EE24255-180A-8943-8233-8A2713E83ACC}" type="presParOf" srcId="{B715549B-1D36-A14B-9092-5198B39E67DE}" destId="{31EFA508-DB38-4F42-81E8-F167F5FE6986}" srcOrd="1" destOrd="0" presId="urn:microsoft.com/office/officeart/2005/8/layout/hProcess9"/>
    <dgm:cxn modelId="{46A83C14-0F0F-764F-8000-C02CDD3EAAFC}" type="presParOf" srcId="{31EFA508-DB38-4F42-81E8-F167F5FE6986}" destId="{AD7FA9CE-20D5-5F41-AEA5-9AFBEEB39EC4}" srcOrd="0" destOrd="0" presId="urn:microsoft.com/office/officeart/2005/8/layout/hProcess9"/>
    <dgm:cxn modelId="{3265F49B-4C8D-484A-9C98-6FA401701E2F}" type="presParOf" srcId="{31EFA508-DB38-4F42-81E8-F167F5FE6986}" destId="{24E81F6F-634F-9543-A61D-1E6FC2E98668}" srcOrd="1" destOrd="0" presId="urn:microsoft.com/office/officeart/2005/8/layout/hProcess9"/>
    <dgm:cxn modelId="{02996EF8-C5B6-DB44-B61E-A2559D84EDEE}" type="presParOf" srcId="{31EFA508-DB38-4F42-81E8-F167F5FE6986}" destId="{853F45DF-F015-0741-AB13-878996340D7C}" srcOrd="2" destOrd="0" presId="urn:microsoft.com/office/officeart/2005/8/layout/hProcess9"/>
    <dgm:cxn modelId="{03E437F6-9EDB-6A41-AE31-24CC26C4D54F}" type="presParOf" srcId="{31EFA508-DB38-4F42-81E8-F167F5FE6986}" destId="{23F01FA1-AD36-B541-BA28-609EC8CC3BBC}" srcOrd="3" destOrd="0" presId="urn:microsoft.com/office/officeart/2005/8/layout/hProcess9"/>
    <dgm:cxn modelId="{D9932AA4-901F-EE46-AA7A-9849A553770B}" type="presParOf" srcId="{31EFA508-DB38-4F42-81E8-F167F5FE6986}" destId="{2FD059F5-940E-B94F-8CBB-FBB473ADAED2}" srcOrd="4" destOrd="0" presId="urn:microsoft.com/office/officeart/2005/8/layout/hProcess9"/>
    <dgm:cxn modelId="{19A6C936-1CF9-E647-AA89-E6167D103F19}" type="presParOf" srcId="{31EFA508-DB38-4F42-81E8-F167F5FE6986}" destId="{1396A08C-3704-D24E-A0A1-BF3039CEB9E8}" srcOrd="5" destOrd="0" presId="urn:microsoft.com/office/officeart/2005/8/layout/hProcess9"/>
    <dgm:cxn modelId="{6A1138E6-7C0B-7844-BC0E-13EA53D0DA99}" type="presParOf" srcId="{31EFA508-DB38-4F42-81E8-F167F5FE6986}" destId="{BAA9C175-92A2-D945-B210-A00F020B41C1}" srcOrd="6" destOrd="0" presId="urn:microsoft.com/office/officeart/2005/8/layout/hProcess9"/>
    <dgm:cxn modelId="{25E718B8-C98C-444C-9C41-99EA7FC8619C}" type="presParOf" srcId="{31EFA508-DB38-4F42-81E8-F167F5FE6986}" destId="{F04A1450-AAD6-234C-B999-16B5F371E375}" srcOrd="7" destOrd="0" presId="urn:microsoft.com/office/officeart/2005/8/layout/hProcess9"/>
    <dgm:cxn modelId="{FE10AB5F-01F2-A24D-9018-4456985AD9CA}" type="presParOf" srcId="{31EFA508-DB38-4F42-81E8-F167F5FE6986}" destId="{6ADB172E-CA78-B844-A9C0-D666BFA5DD27}" srcOrd="8" destOrd="0" presId="urn:microsoft.com/office/officeart/2005/8/layout/hProcess9"/>
    <dgm:cxn modelId="{7CF00A55-7CC3-A148-8B26-0B7872F20617}" type="presParOf" srcId="{31EFA508-DB38-4F42-81E8-F167F5FE6986}" destId="{29DBE4FD-5284-2541-BF2F-F212E050A876}" srcOrd="9" destOrd="0" presId="urn:microsoft.com/office/officeart/2005/8/layout/hProcess9"/>
    <dgm:cxn modelId="{DF2B7441-21E2-BE44-B587-F09076705EBA}" type="presParOf" srcId="{31EFA508-DB38-4F42-81E8-F167F5FE6986}" destId="{A88EB366-EDFC-A040-B9C1-D09CCAE80A57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E0B1E-ADDE-174F-BC3A-D77ED06645E8}">
      <dsp:nvSpPr>
        <dsp:cNvPr id="0" name=""/>
        <dsp:cNvSpPr/>
      </dsp:nvSpPr>
      <dsp:spPr>
        <a:xfrm>
          <a:off x="0" y="0"/>
          <a:ext cx="7432154" cy="158081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We select an instructional focus that helps our community realize our mission of deeper learning for all.</a:t>
          </a:r>
          <a:endParaRPr lang="en-US" sz="3200" kern="1200" dirty="0"/>
        </a:p>
      </dsp:txBody>
      <dsp:txXfrm>
        <a:off x="0" y="0"/>
        <a:ext cx="7432154" cy="1580817"/>
      </dsp:txXfrm>
    </dsp:sp>
    <dsp:sp modelId="{E84DA609-0B6D-5340-B8FD-C701CB3B7DEC}">
      <dsp:nvSpPr>
        <dsp:cNvPr id="0" name=""/>
        <dsp:cNvSpPr/>
      </dsp:nvSpPr>
      <dsp:spPr>
        <a:xfrm>
          <a:off x="3628" y="1580817"/>
          <a:ext cx="2474965" cy="33197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There should only be one adaptive thing that the organization is working on and we should be working on it together.</a:t>
          </a:r>
          <a:endParaRPr lang="en-US" sz="2400" kern="1200" dirty="0"/>
        </a:p>
      </dsp:txBody>
      <dsp:txXfrm>
        <a:off x="3628" y="1580817"/>
        <a:ext cx="2474965" cy="3319716"/>
      </dsp:txXfrm>
    </dsp:sp>
    <dsp:sp modelId="{8219BDA4-F483-F146-9069-2D75827AAA35}">
      <dsp:nvSpPr>
        <dsp:cNvPr id="0" name=""/>
        <dsp:cNvSpPr/>
      </dsp:nvSpPr>
      <dsp:spPr>
        <a:xfrm>
          <a:off x="2478594" y="1580817"/>
          <a:ext cx="2474965" cy="33197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focus should be rooted in data about student needs, grounded in theory and research, and nurtured by the leadership team.</a:t>
          </a:r>
          <a:endParaRPr lang="en-US" sz="2400" kern="1200" dirty="0"/>
        </a:p>
      </dsp:txBody>
      <dsp:txXfrm>
        <a:off x="2478594" y="1580817"/>
        <a:ext cx="2474965" cy="3319716"/>
      </dsp:txXfrm>
    </dsp:sp>
    <dsp:sp modelId="{162EFC71-0839-D346-8E72-C1BA897468C5}">
      <dsp:nvSpPr>
        <dsp:cNvPr id="0" name=""/>
        <dsp:cNvSpPr/>
      </dsp:nvSpPr>
      <dsp:spPr>
        <a:xfrm>
          <a:off x="4953559" y="1580817"/>
          <a:ext cx="2474965" cy="33197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Our schedule, structures, time, and attention should all reflect what we value as expressed through our instructional focus.</a:t>
          </a:r>
          <a:endParaRPr lang="en-US" sz="2400" kern="1200" dirty="0"/>
        </a:p>
      </dsp:txBody>
      <dsp:txXfrm>
        <a:off x="4953559" y="1580817"/>
        <a:ext cx="2474965" cy="3319716"/>
      </dsp:txXfrm>
    </dsp:sp>
    <dsp:sp modelId="{404E7266-FFEA-3C46-A0F7-CEBEE3F4ECF0}">
      <dsp:nvSpPr>
        <dsp:cNvPr id="0" name=""/>
        <dsp:cNvSpPr/>
      </dsp:nvSpPr>
      <dsp:spPr>
        <a:xfrm>
          <a:off x="0" y="4900534"/>
          <a:ext cx="7432154" cy="368857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CF9EE-E02B-9E43-AADF-4D064168E835}">
      <dsp:nvSpPr>
        <dsp:cNvPr id="0" name=""/>
        <dsp:cNvSpPr/>
      </dsp:nvSpPr>
      <dsp:spPr>
        <a:xfrm>
          <a:off x="617219" y="0"/>
          <a:ext cx="6995159" cy="4144963"/>
        </a:xfrm>
        <a:prstGeom prst="rightArrow">
          <a:avLst/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bg2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</dsp:sp>
    <dsp:sp modelId="{AD7FA9CE-20D5-5F41-AEA5-9AFBEEB39EC4}">
      <dsp:nvSpPr>
        <dsp:cNvPr id="0" name=""/>
        <dsp:cNvSpPr/>
      </dsp:nvSpPr>
      <dsp:spPr>
        <a:xfrm>
          <a:off x="2446" y="1243488"/>
          <a:ext cx="1242620" cy="165798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KWI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Introduce the Problem</a:t>
          </a:r>
          <a:endParaRPr lang="en-US" sz="1500" kern="1200" dirty="0"/>
        </a:p>
      </dsp:txBody>
      <dsp:txXfrm>
        <a:off x="63106" y="1304148"/>
        <a:ext cx="1121300" cy="1536665"/>
      </dsp:txXfrm>
    </dsp:sp>
    <dsp:sp modelId="{853F45DF-F015-0741-AB13-878996340D7C}">
      <dsp:nvSpPr>
        <dsp:cNvPr id="0" name=""/>
        <dsp:cNvSpPr/>
      </dsp:nvSpPr>
      <dsp:spPr>
        <a:xfrm>
          <a:off x="1421673" y="1243488"/>
          <a:ext cx="1312227" cy="165798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Individual Lessons &amp; Formative Assessment</a:t>
          </a:r>
          <a:endParaRPr lang="en-US" sz="1500" kern="1200" dirty="0"/>
        </a:p>
      </dsp:txBody>
      <dsp:txXfrm>
        <a:off x="1485731" y="1307546"/>
        <a:ext cx="1184111" cy="1529869"/>
      </dsp:txXfrm>
    </dsp:sp>
    <dsp:sp modelId="{2FD059F5-940E-B94F-8CBB-FBB473ADAED2}">
      <dsp:nvSpPr>
        <dsp:cNvPr id="0" name=""/>
        <dsp:cNvSpPr/>
      </dsp:nvSpPr>
      <dsp:spPr>
        <a:xfrm>
          <a:off x="2910508" y="1243488"/>
          <a:ext cx="1155019" cy="165798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KWI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Problem Check-in</a:t>
          </a:r>
          <a:endParaRPr lang="en-US" sz="1500" kern="1200" dirty="0"/>
        </a:p>
      </dsp:txBody>
      <dsp:txXfrm>
        <a:off x="2966891" y="1299871"/>
        <a:ext cx="1042253" cy="1545219"/>
      </dsp:txXfrm>
    </dsp:sp>
    <dsp:sp modelId="{BAA9C175-92A2-D945-B210-A00F020B41C1}">
      <dsp:nvSpPr>
        <dsp:cNvPr id="0" name=""/>
        <dsp:cNvSpPr/>
      </dsp:nvSpPr>
      <dsp:spPr>
        <a:xfrm>
          <a:off x="4242134" y="1243488"/>
          <a:ext cx="1217453" cy="165798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Individual Lessons &amp; Formative Assessment</a:t>
          </a:r>
          <a:endParaRPr lang="en-US" sz="1400" kern="1200" dirty="0"/>
        </a:p>
      </dsp:txBody>
      <dsp:txXfrm>
        <a:off x="4301565" y="1302919"/>
        <a:ext cx="1098591" cy="1539123"/>
      </dsp:txXfrm>
    </dsp:sp>
    <dsp:sp modelId="{6ADB172E-CA78-B844-A9C0-D666BFA5DD27}">
      <dsp:nvSpPr>
        <dsp:cNvPr id="0" name=""/>
        <dsp:cNvSpPr/>
      </dsp:nvSpPr>
      <dsp:spPr>
        <a:xfrm>
          <a:off x="5636195" y="1243488"/>
          <a:ext cx="1191100" cy="165798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KWI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Solve the Problem</a:t>
          </a:r>
          <a:endParaRPr lang="en-US" sz="1600" kern="1200" dirty="0"/>
        </a:p>
      </dsp:txBody>
      <dsp:txXfrm>
        <a:off x="5694340" y="1301633"/>
        <a:ext cx="1074810" cy="1541695"/>
      </dsp:txXfrm>
    </dsp:sp>
    <dsp:sp modelId="{A88EB366-EDFC-A040-B9C1-D09CCAE80A57}">
      <dsp:nvSpPr>
        <dsp:cNvPr id="0" name=""/>
        <dsp:cNvSpPr/>
      </dsp:nvSpPr>
      <dsp:spPr>
        <a:xfrm>
          <a:off x="7003902" y="1243488"/>
          <a:ext cx="1223249" cy="165798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Summative Assessment</a:t>
          </a:r>
          <a:endParaRPr lang="en-US" sz="1400" kern="1200" dirty="0"/>
        </a:p>
      </dsp:txBody>
      <dsp:txXfrm>
        <a:off x="7063616" y="1303202"/>
        <a:ext cx="1103821" cy="1538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</cdr:x>
      <cdr:y>0.67389</cdr:y>
    </cdr:from>
    <cdr:to>
      <cdr:x>0.36111</cdr:x>
      <cdr:y>0.86024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7400" y="33067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  35%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0.71296</cdr:x>
      <cdr:y>0.5</cdr:y>
    </cdr:from>
    <cdr:to>
      <cdr:x>0.82407</cdr:x>
      <cdr:y>0.68635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67400" y="24534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 65%</a:t>
          </a:r>
          <a:endParaRPr lang="en-US" sz="2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5265808" y="0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2895600" y="525462"/>
            <a:ext cx="3505200" cy="2628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929640" y="3329939"/>
            <a:ext cx="7437119" cy="3154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5265808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20301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0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Caroline – Focusing on ONE 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B4F60-23E8-D346-BFBB-0AE3D4CA813D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Caroline</a:t>
            </a:r>
            <a:r>
              <a:rPr lang="en-US" baseline="0" dirty="0" smtClean="0"/>
              <a:t> </a:t>
            </a:r>
            <a:r>
              <a:rPr lang="en-US" dirty="0" smtClean="0"/>
              <a:t>- Talk about graphic organizer – The Connect – Extend</a:t>
            </a:r>
            <a:r>
              <a:rPr lang="en-US" baseline="0" dirty="0" smtClean="0"/>
              <a:t> – Challenge – CHANGE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</a:p>
          <a:p>
            <a:r>
              <a:rPr lang="en-US" dirty="0" smtClean="0"/>
              <a:t>10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C472E-476F-1C4B-8C6F-CF44097D639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Jeff- These sessions were intended to deepen conceptual understanding of math as well as an appreciation of mathematics</a:t>
            </a:r>
            <a:r>
              <a:rPr lang="en-US" baseline="0" dirty="0" smtClean="0"/>
              <a:t> and how it can be taught.  The sessions did not have an intended direct impact on changing teacher practice in the classroom the next day – it was a about culture shift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FD3E7-B483-0947-A4BA-2B6F607EF480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</a:t>
            </a:r>
            <a:r>
              <a:rPr lang="en-US" smtClean="0"/>
              <a:t>Minutes: :</a:t>
            </a:r>
            <a:r>
              <a:rPr lang="en-US" baseline="0" smtClean="0"/>
              <a:t> Introduce Two Rivers – PS – 8 etc.</a:t>
            </a:r>
            <a:endParaRPr lang="en-US" baseline="0" dirty="0" smtClean="0"/>
          </a:p>
          <a:p>
            <a:r>
              <a:rPr lang="en-US" baseline="0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Jeff- Why are we spending so much time doing math and art?  What a waste of my time!  As a 1</a:t>
            </a:r>
            <a:r>
              <a:rPr lang="en-US" baseline="30000" dirty="0" smtClean="0"/>
              <a:t>st</a:t>
            </a:r>
            <a:r>
              <a:rPr lang="en-US" dirty="0" smtClean="0"/>
              <a:t> year teacher at TR</a:t>
            </a:r>
            <a:r>
              <a:rPr lang="en-US" baseline="0" dirty="0" smtClean="0"/>
              <a:t> deeply disturbed that we had to spend all of this time doing math and art…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FD3E7-B483-0947-A4BA-2B6F607EF48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27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 – I had to be a learner again… Embracing</a:t>
            </a:r>
            <a:r>
              <a:rPr lang="en-US" baseline="0" dirty="0" smtClean="0"/>
              <a:t> role of a learner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dirty="0" smtClean="0"/>
              <a:t>Jeff - 1.  No one deprecates math.</a:t>
            </a:r>
            <a:r>
              <a:rPr lang="en-US" baseline="0" dirty="0" smtClean="0"/>
              <a:t>  Or dismisses it  with comments like I was never good at math / I’m just not a math person. You don’t really need this stuff anyway</a:t>
            </a:r>
            <a:endParaRPr lang="en-US" dirty="0" smtClean="0"/>
          </a:p>
          <a:p>
            <a:pPr marL="228600" indent="-228600">
              <a:buNone/>
            </a:pPr>
            <a:r>
              <a:rPr lang="en-US" dirty="0" smtClean="0"/>
              <a:t>3.</a:t>
            </a:r>
            <a:r>
              <a:rPr lang="en-US" baseline="0" dirty="0" smtClean="0"/>
              <a:t>  Include a comment about teaching heuristics to solving novel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FD3E7-B483-0947-A4BA-2B6F607EF48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22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42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Caroline- </a:t>
            </a:r>
            <a:r>
              <a:rPr lang="en-US" dirty="0" err="1" smtClean="0"/>
              <a:t>EnVision</a:t>
            </a:r>
            <a:r>
              <a:rPr lang="en-US" baseline="0" dirty="0" smtClean="0"/>
              <a:t> afforded us two key aspects – Non-spiraling curriculum and tools for practicing basic skills and knowledge to free teachers to plan problem-based tasks</a:t>
            </a:r>
          </a:p>
          <a:p>
            <a:r>
              <a:rPr lang="en-US" baseline="0" dirty="0" smtClean="0"/>
              <a:t>Unit Planning Applied Lessons from Problems as Possibilities to Math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Minutes: 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Caroline -  Pulling out</a:t>
            </a:r>
            <a:r>
              <a:rPr lang="en-US" baseline="0" dirty="0" smtClean="0"/>
              <a:t> the rug – Teacher as designer of curriculum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FD3E7-B483-0947-A4BA-2B6F607EF48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738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16A0-AC5D-49F6-8CF6-D51FD20EAF2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JHW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37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097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Jeff- Unit</a:t>
            </a:r>
            <a:r>
              <a:rPr lang="en-US" baseline="0" dirty="0" smtClean="0"/>
              <a:t> Plans bombed – We learned from failure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Jeff: Note that this</a:t>
            </a:r>
            <a:r>
              <a:rPr lang="en-US" baseline="0" dirty="0" smtClean="0"/>
              <a:t> is the 5 E’s Engage, Explore, Explain, Extend, Evaluate: Problem-Based Lesson </a:t>
            </a:r>
            <a:r>
              <a:rPr lang="en-US" baseline="0" dirty="0" err="1" smtClean="0"/>
              <a:t>synomous</a:t>
            </a:r>
            <a:r>
              <a:rPr lang="en-US" baseline="0" dirty="0" smtClean="0"/>
              <a:t> with inquiry-based lesson- Workshop 2.0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Jes</a:t>
            </a:r>
            <a:r>
              <a:rPr lang="en-US" baseline="0" dirty="0" smtClean="0"/>
              <a:t>: Daily Means daily; providing the teachers with the tools and times to be designers – common planning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FD36-1226-C445-BCD3-104D533E349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Backwards</a:t>
            </a:r>
            <a:r>
              <a:rPr lang="en-US" baseline="0" dirty="0" smtClean="0"/>
              <a:t> planning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– common planning time – give teachers the resources to do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997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MB:  continuing the work</a:t>
            </a:r>
            <a:r>
              <a:rPr lang="en-US" baseline="0" dirty="0" smtClean="0"/>
              <a:t> from the previous years and working this year to formalize and archive unit plans as we move to replicate in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13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</a:p>
          <a:p>
            <a:endParaRPr lang="en-US" dirty="0" smtClean="0"/>
          </a:p>
          <a:p>
            <a:r>
              <a:rPr lang="en-US" dirty="0" smtClean="0"/>
              <a:t>7 minutes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04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436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75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219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07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 – Silent Reflection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393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</a:t>
            </a:r>
            <a:r>
              <a:rPr lang="en-US" baseline="0" dirty="0" smtClean="0"/>
              <a:t> - Sharing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1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Minutes - Jeff</a:t>
            </a:r>
            <a:r>
              <a:rPr lang="en-US" baseline="0" dirty="0" smtClean="0"/>
              <a:t> – Find partner not from your school and share your school culture story.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SHARE  – Were there similarities or difference – big themes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84DB-35F8-6148-A0B8-1181E8DBBF3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C472E-476F-1C4B-8C6F-CF44097D639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C472E-476F-1C4B-8C6F-CF44097D639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rot="10800000" flipH="1">
            <a:off x="0" y="-457200"/>
            <a:ext cx="9144000" cy="1828800"/>
          </a:xfrm>
          <a:prstGeom prst="wave">
            <a:avLst>
              <a:gd name="adj1" fmla="val 7609"/>
              <a:gd name="adj2" fmla="val 0"/>
            </a:avLst>
          </a:prstGeom>
          <a:solidFill>
            <a:srgbClr val="1496B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-76200" y="-888845"/>
            <a:ext cx="9296399" cy="1803245"/>
          </a:xfrm>
          <a:prstGeom prst="wave">
            <a:avLst>
              <a:gd name="adj1" fmla="val 12500"/>
              <a:gd name="adj2" fmla="val -215"/>
            </a:avLst>
          </a:prstGeom>
          <a:solidFill>
            <a:srgbClr val="0D426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0" y="1524000"/>
            <a:ext cx="6493984" cy="128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0" y="4724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640"/>
              </a:spcBef>
              <a:buClr>
                <a:schemeClr val="accent1"/>
              </a:buClr>
              <a:buFont typeface="Verdana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chemeClr val="accent1"/>
              </a:buClr>
              <a:buFont typeface="Verdana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chemeClr val="accent1"/>
              </a:buClr>
              <a:buFont typeface="Verdana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chemeClr val="accent1"/>
              </a:buClr>
              <a:buFont typeface="Verdana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chemeClr val="accent1"/>
              </a:buClr>
              <a:buFont typeface="Verdan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Verdan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Verdan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Verdan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0" y="3633485"/>
            <a:ext cx="9144000" cy="8239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747A28"/>
              </a:buClr>
              <a:buFont typeface="Verdan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/>
          <p:nvPr/>
        </p:nvSpPr>
        <p:spPr>
          <a:xfrm>
            <a:off x="-304800" y="6019800"/>
            <a:ext cx="10666037" cy="3620702"/>
          </a:xfrm>
          <a:prstGeom prst="wave">
            <a:avLst>
              <a:gd name="adj1" fmla="val 6979"/>
              <a:gd name="adj2" fmla="val 0"/>
            </a:avLst>
          </a:prstGeom>
          <a:solidFill>
            <a:srgbClr val="C3CB61">
              <a:alpha val="65882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81000" y="1723747"/>
            <a:ext cx="8372473" cy="4296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90500" rtl="0">
              <a:spcBef>
                <a:spcPts val="0"/>
              </a:spcBef>
              <a:buClr>
                <a:srgbClr val="747A28"/>
              </a:buClr>
              <a:buFont typeface="Verdana"/>
              <a:buChar char="►"/>
              <a:defRPr/>
            </a:lvl1pPr>
            <a:lvl2pPr marL="914400" indent="-279400" rtl="0">
              <a:spcBef>
                <a:spcPts val="0"/>
              </a:spcBef>
              <a:buClr>
                <a:schemeClr val="accent1"/>
              </a:buClr>
              <a:buFont typeface="Verdana"/>
              <a:buChar char="■"/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/>
          <p:nvPr/>
        </p:nvSpPr>
        <p:spPr>
          <a:xfrm rot="10800000" flipH="1">
            <a:off x="0" y="-304800"/>
            <a:ext cx="9144000" cy="1524000"/>
          </a:xfrm>
          <a:prstGeom prst="wave">
            <a:avLst>
              <a:gd name="adj1" fmla="val 6482"/>
              <a:gd name="adj2" fmla="val 0"/>
            </a:avLst>
          </a:prstGeom>
          <a:solidFill>
            <a:srgbClr val="1496B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42853" y="0"/>
            <a:ext cx="592906" cy="90042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57809" y="104775"/>
            <a:ext cx="7467600" cy="733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633AF-B9D3-3F40-B181-F5795817B157}" type="datetimeFigureOut">
              <a:rPr lang="en-US" smtClean="0"/>
              <a:pPr/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6AC-6198-5F4F-8606-A05F92AE7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7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381000" y="352425"/>
            <a:ext cx="7010398" cy="733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accent1"/>
              </a:buClr>
              <a:buFont typeface="Verdana"/>
              <a:buChar char="►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accent1"/>
              </a:buClr>
              <a:buFont typeface="Verdana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accent1"/>
              </a:buClr>
              <a:buFont typeface="Verdana"/>
              <a:buChar char="▪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accent1"/>
              </a:buClr>
              <a:buFont typeface="Verdana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accent1"/>
              </a:buClr>
              <a:buFont typeface="Verdana"/>
              <a:buChar char="•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4" r:id="rId3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heyckwilliams@tworiverspcs.org" TargetMode="External"/><Relationship Id="rId3" Type="http://schemas.openxmlformats.org/officeDocument/2006/relationships/hyperlink" Target="mailto:cbaker@tworiverspcs.or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82169"/>
            <a:ext cx="9144000" cy="823913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Franklin Gothic Book"/>
                <a:cs typeface="Franklin Gothic Book"/>
              </a:rPr>
              <a:t>Creating </a:t>
            </a:r>
            <a:r>
              <a:rPr lang="en-US" sz="4800" dirty="0" smtClean="0">
                <a:latin typeface="Franklin Gothic Book"/>
                <a:cs typeface="Franklin Gothic Book"/>
              </a:rPr>
              <a:t>a </a:t>
            </a:r>
            <a:r>
              <a:rPr lang="en-US" sz="4800" dirty="0" err="1" smtClean="0">
                <a:latin typeface="Franklin Gothic Book"/>
                <a:cs typeface="Franklin Gothic Book"/>
              </a:rPr>
              <a:t>Schoolwide</a:t>
            </a:r>
            <a:r>
              <a:rPr lang="en-US" sz="4800" dirty="0" smtClean="0">
                <a:latin typeface="Franklin Gothic Book"/>
                <a:cs typeface="Franklin Gothic Book"/>
              </a:rPr>
              <a:t> </a:t>
            </a:r>
            <a:r>
              <a:rPr lang="en-US" sz="4800" dirty="0" smtClean="0">
                <a:latin typeface="Franklin Gothic Book"/>
                <a:cs typeface="Franklin Gothic Book"/>
              </a:rPr>
              <a:t>Common Core </a:t>
            </a:r>
            <a:r>
              <a:rPr lang="en-US" sz="4800" dirty="0" smtClean="0">
                <a:latin typeface="Franklin Gothic Book"/>
                <a:cs typeface="Franklin Gothic Book"/>
              </a:rPr>
              <a:t>Math </a:t>
            </a:r>
            <a:r>
              <a:rPr lang="en-US" sz="4800" dirty="0" smtClean="0">
                <a:latin typeface="Franklin Gothic Book"/>
                <a:cs typeface="Franklin Gothic Book"/>
              </a:rPr>
              <a:t>Culture</a:t>
            </a:r>
            <a:endParaRPr lang="en-US" sz="4800" dirty="0">
              <a:latin typeface="Franklin Gothic Book"/>
              <a:cs typeface="Franklin Gothic 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/>
              <a:t>July 7</a:t>
            </a:r>
            <a:r>
              <a:rPr lang="en-US" sz="3200" dirty="0" smtClean="0"/>
              <a:t>, </a:t>
            </a:r>
            <a:r>
              <a:rPr lang="en-US" sz="3200" dirty="0" smtClean="0"/>
              <a:t>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384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5400" dirty="0" smtClean="0"/>
          </a:p>
          <a:p>
            <a:pPr>
              <a:buNone/>
            </a:pPr>
            <a:r>
              <a:rPr lang="en-US" sz="4400" dirty="0" smtClean="0"/>
              <a:t>“ …teachers – like all other adults in this country – are graduates of the system we seek to improve.”</a:t>
            </a:r>
          </a:p>
          <a:p>
            <a:pPr>
              <a:buNone/>
            </a:pPr>
            <a:r>
              <a:rPr lang="en-US" sz="2000" dirty="0" smtClean="0"/>
              <a:t>- Deborah </a:t>
            </a:r>
            <a:r>
              <a:rPr lang="en-US" sz="2000" dirty="0" err="1" smtClean="0"/>
              <a:t>Loewenberg</a:t>
            </a:r>
            <a:r>
              <a:rPr lang="en-US" sz="2000" dirty="0" smtClean="0"/>
              <a:t> Ball in</a:t>
            </a:r>
            <a:r>
              <a:rPr lang="en-US" sz="2000" i="1" dirty="0" smtClean="0"/>
              <a:t> Mathematics in the 21</a:t>
            </a:r>
            <a:r>
              <a:rPr lang="en-US" sz="2000" i="1" baseline="30000" dirty="0" smtClean="0"/>
              <a:t>st</a:t>
            </a:r>
            <a:r>
              <a:rPr lang="en-US" sz="2000" i="1" dirty="0" smtClean="0"/>
              <a:t> Century: What Mathematical Knowledge is Needed for Teaching Mathematics?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744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3200" b="1" kern="1200" dirty="0">
                <a:latin typeface="+mn-lt"/>
              </a:rPr>
              <a:t>Two Rivers DC-CAS Proficiency Percentage, 2006-2010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238520"/>
              </p:ext>
            </p:extLst>
          </p:nvPr>
        </p:nvGraphicFramePr>
        <p:xfrm>
          <a:off x="337662" y="1366309"/>
          <a:ext cx="8561071" cy="5176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170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2209800" y="6324600"/>
          <a:ext cx="4929188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Document" r:id="rId5" imgW="4928616" imgH="188976" progId="Word.Document.8">
                  <p:embed/>
                </p:oleObj>
              </mc:Choice>
              <mc:Fallback>
                <p:oleObj name="Document" r:id="rId5" imgW="4928616" imgH="18897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6324600"/>
                        <a:ext cx="4929188" cy="188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66327" y="1647448"/>
            <a:ext cx="7772400" cy="4371975"/>
            <a:chOff x="3607" y="-682"/>
            <a:chExt cx="8640" cy="8640"/>
          </a:xfrm>
        </p:grpSpPr>
        <p:sp>
          <p:nvSpPr>
            <p:cNvPr id="7" name="AutoShape 5"/>
            <p:cNvSpPr>
              <a:spLocks noChangeAspect="1" noChangeArrowheads="1" noTextEdit="1"/>
            </p:cNvSpPr>
            <p:nvPr/>
          </p:nvSpPr>
          <p:spPr bwMode="auto">
            <a:xfrm>
              <a:off x="3607" y="-682"/>
              <a:ext cx="8640" cy="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_s1065"/>
            <p:cNvSpPr>
              <a:spLocks noChangeArrowheads="1" noTextEdit="1"/>
            </p:cNvSpPr>
            <p:nvPr/>
          </p:nvSpPr>
          <p:spPr bwMode="auto">
            <a:xfrm>
              <a:off x="7036" y="2384"/>
              <a:ext cx="2927" cy="3140"/>
            </a:xfrm>
            <a:prstGeom prst="ellipse">
              <a:avLst/>
            </a:prstGeom>
            <a:solidFill>
              <a:srgbClr val="333399">
                <a:alpha val="50195"/>
              </a:srgbClr>
            </a:solidFill>
            <a:ln w="4670">
              <a:solidFill>
                <a:srgbClr val="333399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_s1066"/>
            <p:cNvSpPr>
              <a:spLocks noChangeArrowheads="1"/>
            </p:cNvSpPr>
            <p:nvPr/>
          </p:nvSpPr>
          <p:spPr bwMode="auto">
            <a:xfrm>
              <a:off x="11105" y="3233"/>
              <a:ext cx="864" cy="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 sz="1200">
                <a:latin typeface="Times New Roman" charset="0"/>
              </a:endParaRPr>
            </a:p>
          </p:txBody>
        </p:sp>
        <p:sp>
          <p:nvSpPr>
            <p:cNvPr id="10" name="_s1067"/>
            <p:cNvSpPr>
              <a:spLocks noChangeArrowheads="1" noTextEdit="1"/>
            </p:cNvSpPr>
            <p:nvPr/>
          </p:nvSpPr>
          <p:spPr bwMode="auto">
            <a:xfrm>
              <a:off x="5566" y="678"/>
              <a:ext cx="4706" cy="557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195"/>
              </a:schemeClr>
            </a:solidFill>
            <a:ln w="4670">
              <a:solidFill>
                <a:srgbClr val="009999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_s1068"/>
            <p:cNvSpPr>
              <a:spLocks noChangeArrowheads="1"/>
            </p:cNvSpPr>
            <p:nvPr/>
          </p:nvSpPr>
          <p:spPr bwMode="auto">
            <a:xfrm>
              <a:off x="3885" y="3233"/>
              <a:ext cx="864" cy="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607" y="-243"/>
              <a:ext cx="1716" cy="7028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dirty="0">
                  <a:latin typeface="Franklin Gothic Book"/>
                  <a:cs typeface="Franklin Gothic Book"/>
                </a:rPr>
                <a:t>To nurture a diverse group of students to become lifelong, active participants in their own education, develop a sense of self and community, and become responsible &amp; compassionate members of society.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6465" y="1328"/>
              <a:ext cx="1196" cy="1056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>
                  <a:latin typeface="Franklin Gothic Book"/>
                  <a:cs typeface="Franklin Gothic Book"/>
                </a:rPr>
                <a:t>Two Rivers </a:t>
              </a:r>
              <a:r>
                <a:rPr lang="en-US" sz="1200" b="1" dirty="0">
                  <a:latin typeface="Franklin Gothic Book"/>
                  <a:cs typeface="Franklin Gothic Book"/>
                </a:rPr>
                <a:t>Mission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7661" y="3269"/>
              <a:ext cx="1728" cy="1097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>
                  <a:latin typeface="Franklin Gothic Book"/>
                  <a:cs typeface="Franklin Gothic Book"/>
                </a:rPr>
                <a:t>What Standardized Tests Assess</a:t>
              </a: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5088" y="1862"/>
              <a:ext cx="1377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0766" y="196"/>
              <a:ext cx="1452" cy="395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1300" dirty="0">
                  <a:latin typeface="Franklin Gothic Book"/>
                  <a:cs typeface="Franklin Gothic Book"/>
                </a:rPr>
                <a:t>Discrete skills in math and reading – multiplication, math problem solving, vocabulary, reading comprehension</a:t>
              </a:r>
              <a:r>
                <a:rPr lang="en-US" sz="1400" dirty="0">
                  <a:latin typeface="Franklin Gothic Book"/>
                  <a:cs typeface="Franklin Gothic Book"/>
                </a:rPr>
                <a:t>.</a:t>
              </a: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9389" y="1732"/>
              <a:ext cx="1253" cy="15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08435" y="174611"/>
            <a:ext cx="6802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Franklin Gothic Medium"/>
                <a:cs typeface="Franklin Gothic Medium"/>
              </a:rPr>
              <a:t>What does our data NOT tell us?</a:t>
            </a:r>
          </a:p>
        </p:txBody>
      </p:sp>
    </p:spTree>
    <p:extLst>
      <p:ext uri="{BB962C8B-B14F-4D97-AF65-F5344CB8AC3E}">
        <p14:creationId xmlns:p14="http://schemas.microsoft.com/office/powerpoint/2010/main" val="166560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3657600"/>
          </a:xfrm>
        </p:spPr>
        <p:txBody>
          <a:bodyPr>
            <a:normAutofit fontScale="92500" lnSpcReduction="20000"/>
          </a:bodyPr>
          <a:lstStyle/>
          <a:p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	Intertwined Strands of Proficiency from </a:t>
            </a:r>
            <a:r>
              <a:rPr lang="en-US" sz="3200" i="1" dirty="0" smtClean="0"/>
              <a:t>Adding + It Up: Helping Children Learn Mathematics</a:t>
            </a:r>
            <a:r>
              <a:rPr lang="en-US" sz="3200" dirty="0" smtClean="0"/>
              <a:t> (2001) from the National Research Council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5_strands_of_mathematical_proficienc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54122"/>
            <a:ext cx="4114800" cy="50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2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Expanded Learning Outcomes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 shift is occurring in the outcomes that we recognize for mathematics learning</a:t>
            </a:r>
          </a:p>
          <a:p>
            <a:r>
              <a:rPr lang="en-US" sz="2800" dirty="0" smtClean="0"/>
              <a:t>Common Core State Standards</a:t>
            </a:r>
          </a:p>
          <a:p>
            <a:pPr lvl="1"/>
            <a:r>
              <a:rPr lang="en-US" sz="2800" dirty="0" smtClean="0"/>
              <a:t>Fewer standards per grade level</a:t>
            </a:r>
          </a:p>
          <a:p>
            <a:pPr lvl="1"/>
            <a:r>
              <a:rPr lang="en-US" sz="2800" dirty="0" smtClean="0"/>
              <a:t>Greater emphasis on the depth of the standards pointing to conceptual understanding and strategic competency in addition to procedural fluency</a:t>
            </a:r>
          </a:p>
          <a:p>
            <a:pPr lvl="1"/>
            <a:r>
              <a:rPr lang="en-US" sz="2800" dirty="0" smtClean="0"/>
              <a:t>Inclusion of mathematical practices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803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9418756"/>
              </p:ext>
            </p:extLst>
          </p:nvPr>
        </p:nvGraphicFramePr>
        <p:xfrm>
          <a:off x="749256" y="715780"/>
          <a:ext cx="7432154" cy="526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972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Three Year Arc of Culture Change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 </a:t>
            </a:r>
            <a:r>
              <a:rPr lang="en-US" sz="3200" dirty="0" smtClean="0"/>
              <a:t>Year 1: Building Staff Capacity in Math and A Culture of Mathematical Literacy </a:t>
            </a:r>
          </a:p>
          <a:p>
            <a:r>
              <a:rPr lang="en-US" sz="3200" dirty="0" smtClean="0"/>
              <a:t> Year 2: Developing Unit Plans of Instruction</a:t>
            </a:r>
          </a:p>
          <a:p>
            <a:r>
              <a:rPr lang="en-US" sz="3200" dirty="0" smtClean="0"/>
              <a:t> Year 3: Developing Daily Problem-Based Task Lessons 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672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Year 1: Building Staff Capacity in Math and </a:t>
            </a:r>
            <a:br>
              <a:rPr lang="en-US" sz="3200" dirty="0" smtClean="0"/>
            </a:br>
            <a:r>
              <a:rPr lang="en-US" sz="3200" dirty="0" smtClean="0"/>
              <a:t>A Culture of Mathematical Literacy  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/>
              <a:t>2010 - 2011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333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dirty="0" smtClean="0"/>
              <a:t>“Improving the mathematics learning of every child depends on making central the learning opportunities of our teachers.”  </a:t>
            </a:r>
          </a:p>
          <a:p>
            <a:pPr>
              <a:buNone/>
            </a:pPr>
            <a:r>
              <a:rPr lang="en-US" sz="1800" dirty="0" smtClean="0"/>
              <a:t>	- from Deborah </a:t>
            </a:r>
            <a:r>
              <a:rPr lang="en-US" sz="1800" dirty="0" err="1" smtClean="0"/>
              <a:t>Loewenberg</a:t>
            </a:r>
            <a:r>
              <a:rPr lang="en-US" sz="1800" dirty="0" smtClean="0"/>
              <a:t> Ball, </a:t>
            </a:r>
            <a:r>
              <a:rPr lang="en-US" sz="1800" i="1" dirty="0" smtClean="0"/>
              <a:t>Mathematics in the 21</a:t>
            </a:r>
            <a:r>
              <a:rPr lang="en-US" sz="1800" i="1" baseline="30000" dirty="0" smtClean="0"/>
              <a:t>st</a:t>
            </a:r>
            <a:r>
              <a:rPr lang="en-US" sz="1800" i="1" dirty="0" smtClean="0"/>
              <a:t> Century: What Mathematical Knowledge is Needed for Teaching Mathematics?</a:t>
            </a:r>
            <a:r>
              <a:rPr lang="en-US" sz="1800" dirty="0" smtClean="0"/>
              <a:t> 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566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Year 1: Building Staff Capacity in Math and A Culture of Mathematical Literacy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415846"/>
            <a:ext cx="8372473" cy="4296053"/>
          </a:xfrm>
        </p:spPr>
        <p:txBody>
          <a:bodyPr>
            <a:noAutofit/>
          </a:bodyPr>
          <a:lstStyle/>
          <a:p>
            <a:r>
              <a:rPr lang="en-US" sz="2400" dirty="0" smtClean="0"/>
              <a:t>Staff Created Math Stories</a:t>
            </a:r>
          </a:p>
          <a:p>
            <a:r>
              <a:rPr lang="en-US" sz="2400" dirty="0" smtClean="0"/>
              <a:t>7 Three Hour Sessions During the Course of the Year to Develop Staff Conceptual Understanding of Math</a:t>
            </a:r>
          </a:p>
          <a:p>
            <a:r>
              <a:rPr lang="en-US" sz="2400" dirty="0" smtClean="0"/>
              <a:t>Culminating in Collaborative Geometry Project for Art Sold at our Fundraising Gala</a:t>
            </a:r>
          </a:p>
          <a:p>
            <a:r>
              <a:rPr lang="en-US" sz="2400" dirty="0" smtClean="0"/>
              <a:t>Review of the elementary text </a:t>
            </a:r>
            <a:r>
              <a:rPr lang="en-US" sz="2400" dirty="0"/>
              <a:t>b</a:t>
            </a:r>
            <a:r>
              <a:rPr lang="en-US" sz="2400" dirty="0" smtClean="0"/>
              <a:t>ook </a:t>
            </a:r>
            <a:r>
              <a:rPr lang="en-US" sz="2400" dirty="0"/>
              <a:t>s</a:t>
            </a:r>
            <a:r>
              <a:rPr lang="en-US" sz="2400" dirty="0" smtClean="0"/>
              <a:t>eries Everyday Math and exploration of other options </a:t>
            </a:r>
          </a:p>
          <a:p>
            <a:r>
              <a:rPr lang="en-US" sz="2400" dirty="0" smtClean="0"/>
              <a:t>Shift from Math Information Night for Parents to Math Festival</a:t>
            </a:r>
          </a:p>
          <a:p>
            <a:r>
              <a:rPr lang="en-US" sz="2400" dirty="0" err="1" smtClean="0"/>
              <a:t>Mathemagical</a:t>
            </a:r>
            <a:r>
              <a:rPr lang="en-US" sz="2400" dirty="0" smtClean="0"/>
              <a:t> Wizardry Prize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840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Franklin Gothic Book"/>
                <a:cs typeface="Franklin Gothic Book"/>
              </a:rPr>
              <a:t>Introductions</a:t>
            </a:r>
            <a:endParaRPr lang="en-US" sz="4800" dirty="0">
              <a:latin typeface="Franklin Gothic Book"/>
              <a:cs typeface="Franklin Gothic Book"/>
            </a:endParaRPr>
          </a:p>
        </p:txBody>
      </p:sp>
      <p:pic>
        <p:nvPicPr>
          <p:cNvPr id="6" name="Picture 5" descr="Alyssa and Zekiah 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80076"/>
            <a:ext cx="8215372" cy="53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3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Math Sessions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7638"/>
            <a:ext cx="8610600" cy="4708525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During Orientation: Math Stories</a:t>
            </a:r>
          </a:p>
          <a:p>
            <a:r>
              <a:rPr lang="en-US" sz="3000" dirty="0" smtClean="0"/>
              <a:t>September 29: Exploration of Real Numbers</a:t>
            </a:r>
          </a:p>
          <a:p>
            <a:r>
              <a:rPr lang="en-US" sz="3000" dirty="0" smtClean="0"/>
              <a:t>October 20: Exploration of Elementary Operations</a:t>
            </a:r>
          </a:p>
          <a:p>
            <a:r>
              <a:rPr lang="en-US" sz="3000" dirty="0" smtClean="0"/>
              <a:t>November 10: Exploration of Rational Numbers</a:t>
            </a:r>
          </a:p>
          <a:p>
            <a:r>
              <a:rPr lang="en-US" sz="3000" dirty="0" smtClean="0"/>
              <a:t>February 23: Exploration of Geometry Concepts</a:t>
            </a:r>
          </a:p>
          <a:p>
            <a:r>
              <a:rPr lang="en-US" sz="3000" dirty="0" smtClean="0"/>
              <a:t>March 2: Creation of Geometry Art</a:t>
            </a:r>
          </a:p>
          <a:p>
            <a:r>
              <a:rPr lang="en-US" sz="3000" dirty="0" smtClean="0"/>
              <a:t>March 23: Revisiting Our Math Stories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8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Two Rivers Interactive Geometry Art: </a:t>
            </a:r>
            <a:r>
              <a:rPr lang="en-US" sz="2800" dirty="0" err="1" smtClean="0"/>
              <a:t>Pentominoes</a:t>
            </a:r>
            <a:endParaRPr lang="en-US" sz="2800" dirty="0"/>
          </a:p>
        </p:txBody>
      </p:sp>
      <p:pic>
        <p:nvPicPr>
          <p:cNvPr id="7" name="Picture Placeholder 6" descr="Two Rivers Geometry Art 015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660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7809" y="104775"/>
            <a:ext cx="7467600" cy="733425"/>
          </a:xfrm>
        </p:spPr>
        <p:txBody>
          <a:bodyPr/>
          <a:lstStyle/>
          <a:p>
            <a:r>
              <a:rPr lang="en-US" sz="2800" dirty="0" smtClean="0"/>
              <a:t>Tiling the Plane</a:t>
            </a:r>
            <a:endParaRPr lang="en-US" sz="2800" dirty="0"/>
          </a:p>
        </p:txBody>
      </p:sp>
      <p:pic>
        <p:nvPicPr>
          <p:cNvPr id="8" name="Picture Placeholder 7" descr="Two Rivers Geometry Art 001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8197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Perspective and the Two Rivers Logo</a:t>
            </a:r>
            <a:endParaRPr lang="en-US" sz="2800" dirty="0"/>
          </a:p>
        </p:txBody>
      </p:sp>
      <p:pic>
        <p:nvPicPr>
          <p:cNvPr id="4" name="Content Placeholder 3" descr="Two Rivers Geometry Art 02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084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We believe math is fun:  </a:t>
            </a:r>
            <a:r>
              <a:rPr lang="en-US" sz="2400" dirty="0" smtClean="0">
                <a:solidFill>
                  <a:schemeClr val="tx1"/>
                </a:solidFill>
              </a:rPr>
              <a:t> Time is built into lessons to play with math.</a:t>
            </a:r>
          </a:p>
          <a:p>
            <a:pPr lvl="1">
              <a:buFont typeface="Arial"/>
              <a:buChar char="•"/>
            </a:pPr>
            <a:r>
              <a:rPr lang="en-US" sz="2400" b="1" dirty="0" smtClean="0"/>
              <a:t>We believe a</a:t>
            </a:r>
            <a:r>
              <a:rPr lang="en-US" sz="2400" b="1" dirty="0" smtClean="0">
                <a:solidFill>
                  <a:schemeClr val="tx1"/>
                </a:solidFill>
              </a:rPr>
              <a:t>ll students can learn math</a:t>
            </a:r>
            <a:r>
              <a:rPr lang="en-US" sz="2400" dirty="0" smtClean="0">
                <a:solidFill>
                  <a:schemeClr val="tx1"/>
                </a:solidFill>
              </a:rPr>
              <a:t>: Every student has the capacity to learn deeper conceptual knowledge in mathematics.  </a:t>
            </a:r>
          </a:p>
          <a:p>
            <a:pPr lvl="1">
              <a:buFont typeface="Arial"/>
              <a:buChar char="•"/>
            </a:pPr>
            <a:r>
              <a:rPr lang="en-US" sz="2400" b="1" dirty="0" smtClean="0"/>
              <a:t>We value a</a:t>
            </a:r>
            <a:r>
              <a:rPr lang="en-US" sz="2400" b="1" dirty="0" smtClean="0">
                <a:solidFill>
                  <a:schemeClr val="tx1"/>
                </a:solidFill>
              </a:rPr>
              <a:t> common approach to problem solving: </a:t>
            </a:r>
            <a:r>
              <a:rPr lang="en-US" sz="2400" dirty="0" smtClean="0">
                <a:solidFill>
                  <a:schemeClr val="tx1"/>
                </a:solidFill>
              </a:rPr>
              <a:t>  We use the K-W-I to teach steps to problem solving in and outside of math.</a:t>
            </a:r>
          </a:p>
          <a:p>
            <a:pPr lvl="1">
              <a:buFont typeface="Arial"/>
              <a:buChar char="•"/>
            </a:pPr>
            <a:r>
              <a:rPr lang="en-US" sz="2400" b="1" dirty="0" smtClean="0"/>
              <a:t>We value multiple r</a:t>
            </a:r>
            <a:r>
              <a:rPr lang="en-US" sz="2400" b="1" dirty="0" smtClean="0">
                <a:solidFill>
                  <a:schemeClr val="tx1"/>
                </a:solidFill>
              </a:rPr>
              <a:t>epresentations</a:t>
            </a:r>
            <a:r>
              <a:rPr lang="en-US" sz="2400" dirty="0" smtClean="0">
                <a:solidFill>
                  <a:schemeClr val="tx1"/>
                </a:solidFill>
              </a:rPr>
              <a:t>:  We value the multiple ways that ideas can be modeled or demonstrated and encourage making connections between various representations.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b="1" dirty="0" smtClean="0"/>
              <a:t>We value c</a:t>
            </a:r>
            <a:r>
              <a:rPr lang="en-US" sz="2400" b="1" dirty="0" smtClean="0">
                <a:solidFill>
                  <a:schemeClr val="tx1"/>
                </a:solidFill>
              </a:rPr>
              <a:t>oncise and precise communication: </a:t>
            </a:r>
            <a:r>
              <a:rPr lang="en-US" sz="2400" dirty="0" smtClean="0">
                <a:solidFill>
                  <a:schemeClr val="tx1"/>
                </a:solidFill>
              </a:rPr>
              <a:t>We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reinforce precision and brevity during class discussion.</a:t>
            </a:r>
          </a:p>
          <a:p>
            <a:pPr lvl="1">
              <a:buFont typeface="Arial"/>
              <a:buChar char="•"/>
            </a:pPr>
            <a:r>
              <a:rPr lang="en-US" sz="2400" b="1" dirty="0" smtClean="0"/>
              <a:t>We value r</a:t>
            </a:r>
            <a:r>
              <a:rPr lang="en-US" sz="2400" b="1" dirty="0" smtClean="0">
                <a:solidFill>
                  <a:schemeClr val="tx1"/>
                </a:solidFill>
              </a:rPr>
              <a:t>easoning and proof: </a:t>
            </a:r>
            <a:r>
              <a:rPr lang="en-US" sz="2400" dirty="0" smtClean="0">
                <a:solidFill>
                  <a:schemeClr val="tx1"/>
                </a:solidFill>
              </a:rPr>
              <a:t>Mathematical arguments are weighed on the merits of their logic NOT on the status of the speaker or beauty of the language.</a:t>
            </a:r>
          </a:p>
          <a:p>
            <a:pPr lvl="1"/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COMMON MATH EXPECTATIONS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174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688765"/>
            <a:ext cx="7772400" cy="1362075"/>
          </a:xfrm>
        </p:spPr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CHELSIE’s </a:t>
            </a:r>
            <a:r>
              <a:rPr lang="en-US" dirty="0">
                <a:latin typeface="Franklin Gothic Book"/>
                <a:cs typeface="Franklin Gothic Book"/>
              </a:rPr>
              <a:t>Math Story:</a:t>
            </a:r>
            <a:br>
              <a:rPr lang="en-US" dirty="0">
                <a:latin typeface="Franklin Gothic Book"/>
                <a:cs typeface="Franklin Gothic Book"/>
              </a:rPr>
            </a:br>
            <a:r>
              <a:rPr lang="en-US" dirty="0" smtClean="0">
                <a:latin typeface="Franklin Gothic Book"/>
                <a:cs typeface="Franklin Gothic Book"/>
              </a:rPr>
              <a:t>AT Two 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Connect – Extend – Challenge: Year 1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What CONNECTS to what you already know about your school’s math culture? </a:t>
            </a:r>
          </a:p>
          <a:p>
            <a:endParaRPr lang="en-US" sz="2800" dirty="0" smtClean="0"/>
          </a:p>
          <a:p>
            <a:r>
              <a:rPr lang="en-US" sz="2800" dirty="0" smtClean="0"/>
              <a:t>How does what Two Rivers did EXTEND your thinking about your school’s math culture? </a:t>
            </a:r>
          </a:p>
          <a:p>
            <a:endParaRPr lang="en-US" sz="2800" dirty="0" smtClean="0"/>
          </a:p>
          <a:p>
            <a:r>
              <a:rPr lang="en-US" sz="2800" dirty="0" smtClean="0"/>
              <a:t>How does Two Rivers story CHALLENGE your thinking about your school’s math story?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909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Year 2: Developing Unit Plans of Instruction   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/>
              <a:t>2011 - 2012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420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Maths</a:t>
            </a:r>
            <a:r>
              <a:rPr lang="en-US" sz="3200" dirty="0" smtClean="0"/>
              <a:t> in the CITY</a:t>
            </a:r>
            <a:endParaRPr lang="en-US" sz="3200" dirty="0"/>
          </a:p>
        </p:txBody>
      </p:sp>
      <p:pic>
        <p:nvPicPr>
          <p:cNvPr id="4" name="Content Placeholder 3" descr="Screen Shot 2014-01-13 at 1.29.36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3533" r="-35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176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Maths</a:t>
            </a:r>
            <a:r>
              <a:rPr lang="en-US" sz="2800" dirty="0" smtClean="0"/>
              <a:t> in the City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Launch of the year during staff orientation.</a:t>
            </a:r>
          </a:p>
          <a:p>
            <a:r>
              <a:rPr lang="en-US" sz="2800" dirty="0" smtClean="0"/>
              <a:t>Develop connections with at least three other colleagues by working collaboratively to solve an ill-structured problem.</a:t>
            </a:r>
          </a:p>
          <a:p>
            <a:r>
              <a:rPr lang="en-US" sz="2800" dirty="0" smtClean="0"/>
              <a:t>Build understanding and appreciation of mathematics in Washington DC</a:t>
            </a:r>
          </a:p>
          <a:p>
            <a:r>
              <a:rPr lang="en-US" sz="2800" dirty="0" smtClean="0"/>
              <a:t>Develop an understanding of how a project can be used to drive an understanding of math content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925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Learning Targets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Verdana"/>
              <a:buAutoNum type="arabicPeriod"/>
            </a:pPr>
            <a:r>
              <a:rPr lang="en-US" sz="3600" dirty="0">
                <a:latin typeface="Franklin Gothic Book"/>
                <a:cs typeface="Franklin Gothic Book"/>
              </a:rPr>
              <a:t>I will describe my own school culture around math.</a:t>
            </a:r>
          </a:p>
          <a:p>
            <a:pPr marL="514350" lvl="0" indent="-514350">
              <a:buAutoNum type="arabicPeriod"/>
            </a:pPr>
            <a:r>
              <a:rPr lang="en-US" sz="3600" dirty="0" smtClean="0">
                <a:latin typeface="Franklin Gothic Book"/>
                <a:cs typeface="Franklin Gothic Book"/>
              </a:rPr>
              <a:t>I will be able to outline the steps that Two Rivers took to shift their school culture around math.</a:t>
            </a:r>
          </a:p>
          <a:p>
            <a:pPr marL="514350" lvl="0" indent="-514350">
              <a:buAutoNum type="arabicPeriod"/>
            </a:pPr>
            <a:r>
              <a:rPr lang="en-US" sz="3600" dirty="0" smtClean="0">
                <a:latin typeface="Franklin Gothic Book"/>
                <a:cs typeface="Franklin Gothic Book"/>
              </a:rPr>
              <a:t>I will identify at least one key step that I will take back to improve the culture of math at my school.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0791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Measuring the Monument</a:t>
            </a:r>
            <a:endParaRPr lang="en-US" sz="2800" dirty="0"/>
          </a:p>
        </p:txBody>
      </p:sp>
      <p:pic>
        <p:nvPicPr>
          <p:cNvPr id="4" name="Content Placeholder 3" descr="IMAG0054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1276" r="-111276"/>
          <a:stretch>
            <a:fillRect/>
          </a:stretch>
        </p:blipFill>
        <p:spPr>
          <a:xfrm>
            <a:off x="-1185378" y="1860189"/>
            <a:ext cx="8229600" cy="4525963"/>
          </a:xfrm>
        </p:spPr>
      </p:pic>
      <p:pic>
        <p:nvPicPr>
          <p:cNvPr id="5" name="Picture 4" descr="IMAG00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332" y="1860189"/>
            <a:ext cx="2405535" cy="42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7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Year 2: Developing Unit Plans of Instruction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Adopted a New Elementary Math Text Book Series: </a:t>
            </a:r>
            <a:r>
              <a:rPr lang="en-US" sz="2800" dirty="0" err="1" smtClean="0"/>
              <a:t>EnVision</a:t>
            </a:r>
            <a:r>
              <a:rPr lang="en-US" sz="2800" dirty="0" smtClean="0"/>
              <a:t> Math</a:t>
            </a:r>
          </a:p>
          <a:p>
            <a:r>
              <a:rPr lang="en-US" sz="2800" dirty="0" smtClean="0"/>
              <a:t>Professional Development Focusing on:</a:t>
            </a:r>
          </a:p>
          <a:p>
            <a:pPr lvl="1"/>
            <a:r>
              <a:rPr lang="en-US" sz="2800" dirty="0" smtClean="0"/>
              <a:t>Unit Planning in Math </a:t>
            </a:r>
          </a:p>
          <a:p>
            <a:pPr lvl="1"/>
            <a:r>
              <a:rPr lang="en-US" sz="2800" dirty="0" smtClean="0"/>
              <a:t>Assessing Process Standards</a:t>
            </a:r>
          </a:p>
          <a:p>
            <a:pPr lvl="1"/>
            <a:r>
              <a:rPr lang="en-US" sz="2800" dirty="0" smtClean="0"/>
              <a:t>Flexible Groups</a:t>
            </a:r>
          </a:p>
          <a:p>
            <a:pPr lvl="1"/>
            <a:r>
              <a:rPr lang="en-US" sz="2800" dirty="0" smtClean="0"/>
              <a:t>Using Critique Protocols</a:t>
            </a:r>
          </a:p>
          <a:p>
            <a:r>
              <a:rPr lang="en-US" sz="2800" dirty="0" smtClean="0"/>
              <a:t>Continuation of </a:t>
            </a:r>
            <a:r>
              <a:rPr lang="en-US" sz="2800" dirty="0" err="1" smtClean="0"/>
              <a:t>Mathemagical</a:t>
            </a:r>
            <a:r>
              <a:rPr lang="en-US" sz="2800" dirty="0" smtClean="0"/>
              <a:t> Wizardry Prize</a:t>
            </a:r>
          </a:p>
          <a:p>
            <a:pPr lvl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2869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"/>
                <a:cs typeface="Franklin Gothic Medium"/>
              </a:rPr>
              <a:t>Problem-Based Tasks</a:t>
            </a:r>
            <a:endParaRPr lang="en-US" sz="3200" dirty="0">
              <a:latin typeface="Franklin Gothic Medium"/>
              <a:cs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en-US" sz="36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“Most, if not all, important mathematics concepts and procedures can best be taught through problem solving.”</a:t>
            </a:r>
          </a:p>
          <a:p>
            <a:pPr lvl="1">
              <a:buNone/>
            </a:pPr>
            <a:r>
              <a:rPr lang="en-US" sz="36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			- </a:t>
            </a: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John Van de </a:t>
            </a:r>
            <a:r>
              <a:rPr lang="en-US" sz="2400" dirty="0" err="1" smtClean="0">
                <a:solidFill>
                  <a:srgbClr val="000000"/>
                </a:solidFill>
                <a:latin typeface="Franklin Gothic Book"/>
                <a:cs typeface="Franklin Gothic Book"/>
              </a:rPr>
              <a:t>Walle</a:t>
            </a:r>
            <a:endParaRPr lang="en-US" sz="2400" dirty="0" smtClean="0">
              <a:solidFill>
                <a:srgbClr val="000000"/>
              </a:solidFill>
              <a:latin typeface="Franklin Gothic Book"/>
              <a:cs typeface="Franklin Gothic Book"/>
            </a:endParaRPr>
          </a:p>
          <a:p>
            <a:pPr lvl="1">
              <a:buNone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			</a:t>
            </a:r>
            <a:r>
              <a:rPr lang="en-US" sz="2400" i="1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Teaching Student-Centered Mathematics</a:t>
            </a:r>
            <a:endParaRPr lang="en-US" sz="2400" dirty="0" smtClean="0">
              <a:solidFill>
                <a:srgbClr val="000000"/>
              </a:solidFill>
              <a:latin typeface="Franklin Gothic Book"/>
              <a:cs typeface="Franklin Gothic Book"/>
            </a:endParaRP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59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Arc of Problem-Based Units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862252"/>
              </p:ext>
            </p:extLst>
          </p:nvPr>
        </p:nvGraphicFramePr>
        <p:xfrm>
          <a:off x="457200" y="1981200"/>
          <a:ext cx="8229599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737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612"/>
            <a:ext cx="8229600" cy="1066800"/>
          </a:xfrm>
        </p:spPr>
        <p:txBody>
          <a:bodyPr/>
          <a:lstStyle/>
          <a:p>
            <a:r>
              <a:rPr lang="en-US" sz="3200" dirty="0" smtClean="0"/>
              <a:t>Differentiated Assignments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52578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733800" y="1600200"/>
            <a:ext cx="19050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Assessment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400000">
            <a:off x="4457700" y="26289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9039590">
            <a:off x="2968515" y="2025027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23294">
            <a:off x="5942255" y="2031915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248400" y="2514600"/>
            <a:ext cx="2438400" cy="1371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Assignment for Flexible Group 3:  Expands Conceptual Knowledge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52800" y="3352800"/>
            <a:ext cx="2667000" cy="1447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dirty="0" smtClean="0"/>
              <a:t>Assignment for Flexible Group  2: Builds Conceptual Knowledge by building on Factual Knowledge</a:t>
            </a:r>
            <a:endParaRPr lang="en-US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685800" y="2514600"/>
            <a:ext cx="2514600" cy="1447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dirty="0" smtClean="0"/>
              <a:t>Assignment for Flexible Group 1: Builds Factual Knowledge that relates back to core concepts</a:t>
            </a:r>
            <a:endParaRPr lang="en-US" sz="1600" dirty="0"/>
          </a:p>
        </p:txBody>
      </p:sp>
      <p:sp>
        <p:nvSpPr>
          <p:cNvPr id="11" name="Rounded Rectangle 10"/>
          <p:cNvSpPr/>
          <p:nvPr/>
        </p:nvSpPr>
        <p:spPr>
          <a:xfrm>
            <a:off x="1981200" y="5638800"/>
            <a:ext cx="5638800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Product for investigation that applies conceptual knowledge to solving the problem at the heart of your expedition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2713710">
            <a:off x="1935534" y="4546426"/>
            <a:ext cx="140642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7184703">
            <a:off x="6321160" y="4533977"/>
            <a:ext cx="140642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4457700" y="49911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8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Connect – Extend – Challenge: Year 2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What CONNECTS to what you already know about your school’s math culture? </a:t>
            </a:r>
          </a:p>
          <a:p>
            <a:endParaRPr lang="en-US" sz="2800" dirty="0" smtClean="0"/>
          </a:p>
          <a:p>
            <a:r>
              <a:rPr lang="en-US" sz="2800" dirty="0" smtClean="0"/>
              <a:t>How does what Two Rivers did EXTEND your thinking about your school’s math culture? </a:t>
            </a:r>
          </a:p>
          <a:p>
            <a:endParaRPr lang="en-US" sz="2800" dirty="0" smtClean="0"/>
          </a:p>
          <a:p>
            <a:r>
              <a:rPr lang="en-US" sz="2800" smtClean="0"/>
              <a:t>How does Two Rivers story CHALLENGE your thinking about your school’s math story?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355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Year 3: Developing Daily Problem-Based Task Lessons 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/>
              <a:t>2012 - 2013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472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Year 3: Developing Daily Problem-Based Task Lessons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Professional Development Focusing on:</a:t>
            </a:r>
          </a:p>
          <a:p>
            <a:pPr lvl="1"/>
            <a:r>
              <a:rPr lang="en-US" sz="3200" dirty="0" smtClean="0"/>
              <a:t>Daily Problem-Based Task Lesson Plans</a:t>
            </a:r>
          </a:p>
          <a:p>
            <a:pPr lvl="1"/>
            <a:r>
              <a:rPr lang="en-US" sz="3200" dirty="0" smtClean="0"/>
              <a:t>Utilizing Share and Debrief for Students to Synthesize Understanding</a:t>
            </a:r>
          </a:p>
          <a:p>
            <a:r>
              <a:rPr lang="en-US" sz="3200" dirty="0" smtClean="0"/>
              <a:t>Math Coffee with Parents</a:t>
            </a:r>
          </a:p>
          <a:p>
            <a:pPr lvl="1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825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sz="2800" dirty="0" smtClean="0"/>
              <a:t>BEFORE PROBLEM SOLVING</a:t>
            </a:r>
          </a:p>
          <a:p>
            <a:pPr marL="1024128" lvl="1" indent="-514350">
              <a:buNone/>
            </a:pPr>
            <a:r>
              <a:rPr lang="en-US" sz="2800" dirty="0" smtClean="0"/>
              <a:t>	</a:t>
            </a:r>
            <a:r>
              <a:rPr lang="en-US" sz="2800" b="1" dirty="0" smtClean="0"/>
              <a:t>Introduce the Problem: </a:t>
            </a:r>
            <a:r>
              <a:rPr lang="en-US" sz="2800" dirty="0" smtClean="0"/>
              <a:t>The problem is presented to students with little or no direction about skills and knowledge to apply</a:t>
            </a:r>
          </a:p>
          <a:p>
            <a:pPr marL="624078" indent="-514350">
              <a:buAutoNum type="arabicPeriod"/>
            </a:pPr>
            <a:r>
              <a:rPr lang="en-US" sz="2800" dirty="0" smtClean="0"/>
              <a:t>DURING PROBLEM SOLVING</a:t>
            </a:r>
          </a:p>
          <a:p>
            <a:pPr marL="1024128" lvl="1" indent="-514350">
              <a:buNone/>
            </a:pPr>
            <a:r>
              <a:rPr lang="en-US" sz="2800" dirty="0" smtClean="0"/>
              <a:t>	</a:t>
            </a:r>
            <a:r>
              <a:rPr lang="en-US" sz="2800" b="1" dirty="0" smtClean="0"/>
              <a:t>Independent Work: </a:t>
            </a:r>
            <a:r>
              <a:rPr lang="en-US" sz="2800" dirty="0" smtClean="0"/>
              <a:t>Students use previous knowledge and intuition to develop skills to grapple with the concepts and to solve the problem</a:t>
            </a:r>
          </a:p>
          <a:p>
            <a:pPr marL="624078" indent="-514350">
              <a:buAutoNum type="arabicPeriod"/>
            </a:pPr>
            <a:r>
              <a:rPr lang="en-US" sz="2800" dirty="0" smtClean="0"/>
              <a:t>AFTER PROBLEM SOLVING</a:t>
            </a:r>
          </a:p>
          <a:p>
            <a:pPr marL="1024128" lvl="1" indent="-514350">
              <a:buNone/>
            </a:pPr>
            <a:r>
              <a:rPr lang="en-US" sz="2800" dirty="0" smtClean="0"/>
              <a:t>	</a:t>
            </a:r>
            <a:r>
              <a:rPr lang="en-US" sz="2800" b="1" dirty="0" smtClean="0"/>
              <a:t>Share and Debrief: </a:t>
            </a:r>
            <a:r>
              <a:rPr lang="en-US" sz="2800" dirty="0" smtClean="0"/>
              <a:t>Students share their work and make meaning of their work and learning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Problem-Based Lesson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529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Steps to Planning Designing A Problem-Based Task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AutoNum type="arabicPeriod"/>
            </a:pPr>
            <a:r>
              <a:rPr lang="en-US" sz="2800" dirty="0" smtClean="0">
                <a:latin typeface="Franklin Gothic Book"/>
                <a:cs typeface="Franklin Gothic Book"/>
              </a:rPr>
              <a:t>Begin with the math!</a:t>
            </a:r>
          </a:p>
          <a:p>
            <a:pPr marL="624078" indent="-514350">
              <a:buAutoNum type="arabicPeriod"/>
            </a:pPr>
            <a:r>
              <a:rPr lang="en-US" sz="2800" dirty="0" smtClean="0">
                <a:latin typeface="Franklin Gothic Book"/>
                <a:cs typeface="Franklin Gothic Book"/>
              </a:rPr>
              <a:t>Think about your students.</a:t>
            </a:r>
          </a:p>
          <a:p>
            <a:pPr marL="624078" indent="-514350">
              <a:buAutoNum type="arabicPeriod"/>
            </a:pPr>
            <a:r>
              <a:rPr lang="en-US" sz="2800" dirty="0" smtClean="0">
                <a:latin typeface="Franklin Gothic Book"/>
                <a:cs typeface="Franklin Gothic Book"/>
              </a:rPr>
              <a:t>Decide on a task</a:t>
            </a:r>
          </a:p>
          <a:p>
            <a:pPr marL="624078" indent="-514350">
              <a:buAutoNum type="arabicPeriod"/>
            </a:pPr>
            <a:r>
              <a:rPr lang="en-US" sz="2800" dirty="0" smtClean="0">
                <a:latin typeface="Franklin Gothic Book"/>
                <a:cs typeface="Franklin Gothic Book"/>
              </a:rPr>
              <a:t>Predict what will happen.</a:t>
            </a:r>
          </a:p>
          <a:p>
            <a:pPr marL="624078" indent="-514350">
              <a:buAutoNum type="arabicPeriod"/>
            </a:pPr>
            <a:r>
              <a:rPr lang="en-US" sz="2800" dirty="0" smtClean="0">
                <a:latin typeface="Franklin Gothic Book"/>
                <a:cs typeface="Franklin Gothic Book"/>
              </a:rPr>
              <a:t>Articulate student responsibilities.</a:t>
            </a:r>
          </a:p>
          <a:p>
            <a:pPr marL="624078" indent="-514350">
              <a:buAutoNum type="arabicPeriod"/>
            </a:pPr>
            <a:r>
              <a:rPr lang="en-US" sz="2800" dirty="0" smtClean="0">
                <a:latin typeface="Franklin Gothic Book"/>
                <a:cs typeface="Franklin Gothic Book"/>
              </a:rPr>
              <a:t>Plan the elements of the lesson.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6027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Writing Your School’s Math Story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Franklin Gothic Book"/>
                <a:cs typeface="Franklin Gothic Book"/>
              </a:rPr>
              <a:t>Take 5 minutes to describe the math </a:t>
            </a:r>
            <a:r>
              <a:rPr lang="en-US" sz="2800" dirty="0">
                <a:latin typeface="Franklin Gothic Book"/>
                <a:cs typeface="Franklin Gothic Book"/>
              </a:rPr>
              <a:t>c</a:t>
            </a:r>
            <a:r>
              <a:rPr lang="en-US" sz="2800" dirty="0" smtClean="0">
                <a:latin typeface="Franklin Gothic Book"/>
                <a:cs typeface="Franklin Gothic Book"/>
              </a:rPr>
              <a:t>ulture of your school</a:t>
            </a:r>
          </a:p>
          <a:p>
            <a:pPr>
              <a:buNone/>
            </a:pPr>
            <a:endParaRPr lang="en-US" sz="2800" dirty="0" smtClean="0">
              <a:latin typeface="Franklin Gothic Book"/>
              <a:cs typeface="Franklin Gothic Book"/>
            </a:endParaRPr>
          </a:p>
          <a:p>
            <a:r>
              <a:rPr lang="en-US" sz="2800" dirty="0" smtClean="0">
                <a:latin typeface="Franklin Gothic Book"/>
                <a:cs typeface="Franklin Gothic Book"/>
              </a:rPr>
              <a:t>Fill out the template to describe your school’s math culture.</a:t>
            </a:r>
          </a:p>
          <a:p>
            <a:endParaRPr lang="en-US" sz="2800" dirty="0" smtClean="0">
              <a:latin typeface="Franklin Gothic Book"/>
              <a:cs typeface="Franklin Gothic Book"/>
            </a:endParaRPr>
          </a:p>
          <a:p>
            <a:r>
              <a:rPr lang="en-US" sz="2800" dirty="0" smtClean="0">
                <a:latin typeface="Franklin Gothic Book"/>
                <a:cs typeface="Franklin Gothic Book"/>
              </a:rPr>
              <a:t>Consider specific conversations that you have had with students, staff, and families or events that exemplify your description of the culture of math in your school. 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5434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Students model a dive from a diving board using a quadratic equation to measure height above the water over time.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Problem-Based Task in </a:t>
            </a:r>
            <a:r>
              <a:rPr lang="en-US" sz="3200" dirty="0" smtClean="0"/>
              <a:t>Middle School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68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Connect – Extend – Challenge: Year 3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What CONNECTS to what you already know about your school’s math culture? </a:t>
            </a:r>
          </a:p>
          <a:p>
            <a:endParaRPr lang="en-US" sz="2800" dirty="0" smtClean="0"/>
          </a:p>
          <a:p>
            <a:r>
              <a:rPr lang="en-US" sz="2800" dirty="0" smtClean="0"/>
              <a:t>How does what Two Rivers did EXTEND your thinking about your school’s math culture? </a:t>
            </a:r>
          </a:p>
          <a:p>
            <a:endParaRPr lang="en-US" sz="2800" dirty="0" smtClean="0"/>
          </a:p>
          <a:p>
            <a:r>
              <a:rPr lang="en-US" sz="2800" smtClean="0"/>
              <a:t>How does Two Rivers story CHALLENGE your thinking about your school’s math story?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83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Two Rivers Today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782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07 at 11.41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46"/>
            <a:ext cx="9144000" cy="705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0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DC-CAS 2013 and 2014 Successes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Students who were at Two Rivers from 2011-2014 increased in proficiency: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sz="3000" dirty="0"/>
              <a:t>In Math, from 60.75% proficient or advanced in 2011 to 82.24% proficient or advanced in 2014, an increase of 21.49 percentage points</a:t>
            </a:r>
            <a:r>
              <a:rPr lang="en-US" sz="3000" dirty="0" smtClean="0"/>
              <a:t>.</a:t>
            </a:r>
            <a:endParaRPr lang="en-US" dirty="0"/>
          </a:p>
          <a:p>
            <a:pPr lvl="1"/>
            <a:endParaRPr lang="en-US" dirty="0" smtClean="0"/>
          </a:p>
          <a:p>
            <a:pPr marL="6350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342900" lvl="1" indent="-190500">
              <a:buClr>
                <a:srgbClr val="747A28"/>
              </a:buClr>
              <a:buFont typeface="Verdana"/>
              <a:buChar char="►"/>
            </a:pPr>
            <a:endParaRPr lang="en-US" dirty="0"/>
          </a:p>
          <a:p>
            <a:pPr marL="1524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8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DC-CAS 2013 and 2014 Successes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lvl="1" indent="0">
              <a:buClr>
                <a:srgbClr val="747A28"/>
              </a:buClr>
              <a:buNone/>
            </a:pPr>
            <a:r>
              <a:rPr lang="en-US" sz="3200" dirty="0"/>
              <a:t>The number of kids who have been at Two Rivers 3+ years scoring advanced in last year’s math is five times the number of students at TR 1-2 years scoring advanced.</a:t>
            </a:r>
          </a:p>
          <a:p>
            <a:pPr marL="1524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2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DC-CAS 2013 and 2014 Successes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Of the cohort of African-American students who attended Two Rivers from 11/12 to 13/14, they grew from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en-US" sz="2400" dirty="0"/>
              <a:t>49.35% to 76.62% proficient/advanced in </a:t>
            </a:r>
            <a:r>
              <a:rPr lang="en-US" sz="2400" dirty="0" smtClean="0"/>
              <a:t>math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In </a:t>
            </a:r>
            <a:r>
              <a:rPr lang="en-US" sz="2400" dirty="0"/>
              <a:t>math, TR African-American 8</a:t>
            </a:r>
            <a:r>
              <a:rPr lang="en-US" sz="2400" baseline="30000" dirty="0"/>
              <a:t>th</a:t>
            </a:r>
            <a:r>
              <a:rPr lang="en-US" sz="2400" dirty="0"/>
              <a:t> graders scored 88.6% proficient or advanced, compared to the city average of 62.7%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en-US" sz="2400" dirty="0"/>
              <a:t>African-American 8</a:t>
            </a:r>
            <a:r>
              <a:rPr lang="en-US" sz="2400" baseline="30000" dirty="0"/>
              <a:t>th</a:t>
            </a:r>
            <a:r>
              <a:rPr lang="en-US" sz="2400" dirty="0"/>
              <a:t> graders at Two Rivers performed 25-33 percentage points higher than the average for that grade and subgroup in the city in 2014.  </a:t>
            </a:r>
          </a:p>
          <a:p>
            <a:pPr marL="1524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9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DC-CAS 2013 and 2014 Successes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Of the cohort of students who qualify for free or reduced price lunch who attended Two Rivers from 11/12 to 13/14, they grew from:</a:t>
            </a:r>
          </a:p>
          <a:p>
            <a:pPr lvl="1"/>
            <a:r>
              <a:rPr lang="en-US" sz="3200" dirty="0"/>
              <a:t>49.12%  to 77.19% proficient/advanced in math</a:t>
            </a:r>
          </a:p>
          <a:p>
            <a:pPr marL="1524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1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Three Year Arc of Culture Change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Year 1: Building Staff Capacity in Math and A Culture of Mathematical Literacy </a:t>
            </a:r>
          </a:p>
          <a:p>
            <a:r>
              <a:rPr lang="en-US" sz="2800" dirty="0" smtClean="0"/>
              <a:t>Year 2: Developing Unit Plans of Instruction</a:t>
            </a:r>
          </a:p>
          <a:p>
            <a:r>
              <a:rPr lang="en-US" sz="2800" dirty="0" smtClean="0"/>
              <a:t> Year 3: Developing Daily Problem-Based Task Lessons 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114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Synthesis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What did you connect with in our story?</a:t>
            </a:r>
          </a:p>
          <a:p>
            <a:endParaRPr lang="en-US" sz="2800" dirty="0" smtClean="0"/>
          </a:p>
          <a:p>
            <a:r>
              <a:rPr lang="en-US" sz="2800" dirty="0" smtClean="0"/>
              <a:t>What in our story extends your thinking about how to shift a school’s culture around math?</a:t>
            </a:r>
          </a:p>
          <a:p>
            <a:endParaRPr lang="en-US" sz="2800" dirty="0" smtClean="0"/>
          </a:p>
          <a:p>
            <a:r>
              <a:rPr lang="en-US" sz="2800" dirty="0" smtClean="0"/>
              <a:t>What challenges your thinking?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41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Share Your School’s Math Story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00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Step Will You Take Back to Your School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After the presentation, what action do you feel like would be a reasonable step for you to take to shift the culture </a:t>
            </a:r>
            <a:r>
              <a:rPr lang="en-US" sz="2800" smtClean="0"/>
              <a:t>of math </a:t>
            </a:r>
            <a:r>
              <a:rPr lang="en-US" sz="2800" dirty="0" smtClean="0"/>
              <a:t>at your school in a positive direction?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652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sz="2400" dirty="0" smtClean="0"/>
              <a:t>Jeff Heyck-Williams </a:t>
            </a:r>
          </a:p>
          <a:p>
            <a:pPr marL="152400" indent="0">
              <a:buNone/>
            </a:pPr>
            <a:r>
              <a:rPr lang="en-US" sz="2400" dirty="0" smtClean="0"/>
              <a:t>EMAIL: </a:t>
            </a:r>
            <a:r>
              <a:rPr lang="en-US" sz="2400" dirty="0" smtClean="0">
                <a:hlinkClick r:id="rId2"/>
              </a:rPr>
              <a:t>jheyckwilliams@tworiverspcs.org</a:t>
            </a:r>
            <a:endParaRPr lang="en-US" sz="2400" dirty="0" smtClean="0"/>
          </a:p>
          <a:p>
            <a:pPr marL="152400" indent="0">
              <a:buNone/>
            </a:pPr>
            <a:r>
              <a:rPr lang="en-US" sz="2400" dirty="0" smtClean="0"/>
              <a:t>TWITTER: @</a:t>
            </a:r>
            <a:r>
              <a:rPr lang="en-US" sz="2400" dirty="0" err="1" smtClean="0"/>
              <a:t>jheyckwilliams</a:t>
            </a:r>
            <a:r>
              <a:rPr lang="en-US" sz="2400" dirty="0" smtClean="0"/>
              <a:t> </a:t>
            </a:r>
          </a:p>
          <a:p>
            <a:pPr marL="152400" indent="0">
              <a:buNone/>
            </a:pPr>
            <a:endParaRPr lang="en-US" sz="2400" dirty="0" smtClean="0"/>
          </a:p>
          <a:p>
            <a:pPr marL="152400" indent="0">
              <a:buNone/>
            </a:pPr>
            <a:r>
              <a:rPr lang="en-US" sz="2400" dirty="0" smtClean="0"/>
              <a:t>Caroline </a:t>
            </a:r>
            <a:r>
              <a:rPr lang="en-US" sz="2400" dirty="0" err="1" smtClean="0"/>
              <a:t>Mwendwa</a:t>
            </a:r>
            <a:r>
              <a:rPr lang="en-US" sz="2400" dirty="0" smtClean="0"/>
              <a:t>-Baker </a:t>
            </a:r>
          </a:p>
          <a:p>
            <a:pPr marL="152400" indent="0">
              <a:buNone/>
            </a:pPr>
            <a:r>
              <a:rPr lang="en-US" sz="2400" dirty="0" smtClean="0"/>
              <a:t>EMAIL: </a:t>
            </a:r>
            <a:r>
              <a:rPr lang="en-US" sz="2400" dirty="0" smtClean="0">
                <a:hlinkClick r:id="rId3"/>
              </a:rPr>
              <a:t>cbaker@tworiverspcs.org</a:t>
            </a:r>
            <a:endParaRPr lang="en-US" sz="2400" dirty="0" smtClean="0"/>
          </a:p>
          <a:p>
            <a:pPr marL="152400" indent="0">
              <a:buNone/>
            </a:pPr>
            <a:r>
              <a:rPr lang="en-US" sz="2400" dirty="0" smtClean="0"/>
              <a:t>TWITTER: @</a:t>
            </a:r>
            <a:r>
              <a:rPr lang="en-US" sz="2400" dirty="0" err="1" smtClean="0"/>
              <a:t>mwbakerc</a:t>
            </a:r>
            <a:endParaRPr lang="en-US" sz="2400" dirty="0" smtClean="0"/>
          </a:p>
          <a:p>
            <a:pPr marL="152400" indent="0">
              <a:buNone/>
            </a:pPr>
            <a:endParaRPr lang="en-US" sz="2400" dirty="0" smtClean="0"/>
          </a:p>
          <a:p>
            <a:pPr marL="152400" indent="0">
              <a:buNone/>
            </a:pPr>
            <a:r>
              <a:rPr lang="en-US" sz="2400" dirty="0" smtClean="0"/>
              <a:t>Two Rivers Public Charter School</a:t>
            </a:r>
          </a:p>
          <a:p>
            <a:pPr marL="152400" indent="0">
              <a:buNone/>
            </a:pPr>
            <a:r>
              <a:rPr lang="en-US" sz="2400" dirty="0" smtClean="0"/>
              <a:t>WEB: </a:t>
            </a:r>
            <a:r>
              <a:rPr lang="en-US" sz="2400" dirty="0" err="1" smtClean="0"/>
              <a:t>www.tworiverspcs.org</a:t>
            </a:r>
            <a:endParaRPr lang="en-US" sz="2400" dirty="0" smtClean="0"/>
          </a:p>
          <a:p>
            <a:pPr marL="152400" indent="0">
              <a:buNone/>
            </a:pPr>
            <a:r>
              <a:rPr lang="en-US" sz="2400" dirty="0" smtClean="0"/>
              <a:t>TWITTER: @</a:t>
            </a:r>
            <a:r>
              <a:rPr lang="en-US" sz="2400" dirty="0" err="1" smtClean="0"/>
              <a:t>TwoRiversPCS</a:t>
            </a:r>
            <a:endParaRPr lang="en-US" sz="2400" dirty="0" smtClean="0"/>
          </a:p>
          <a:p>
            <a:pPr marL="152400" indent="0">
              <a:buNone/>
            </a:pPr>
            <a:endParaRPr lang="en-US" sz="2400" dirty="0" smtClean="0"/>
          </a:p>
          <a:p>
            <a:pPr marL="152400" indent="0">
              <a:buNone/>
            </a:pPr>
            <a:r>
              <a:rPr lang="en-US" sz="2400" dirty="0" smtClean="0"/>
              <a:t>				#</a:t>
            </a:r>
            <a:r>
              <a:rPr lang="en-US" sz="2400" dirty="0" err="1" smtClean="0"/>
              <a:t>LearningandLovingMath</a:t>
            </a:r>
            <a:endParaRPr lang="en-US" sz="2400" dirty="0" smtClean="0"/>
          </a:p>
          <a:p>
            <a:pPr marL="152400" indent="0">
              <a:buNone/>
            </a:pPr>
            <a:endParaRPr lang="en-US" sz="3200" dirty="0" smtClean="0"/>
          </a:p>
          <a:p>
            <a:pPr marL="152400" indent="0">
              <a:buNone/>
            </a:pPr>
            <a:endParaRPr lang="en-US" sz="3200" dirty="0"/>
          </a:p>
          <a:p>
            <a:pPr marL="152400" indent="0">
              <a:buNone/>
            </a:pPr>
            <a:endParaRPr lang="en-US" sz="3200" dirty="0" smtClean="0"/>
          </a:p>
          <a:p>
            <a:pPr marL="152400" indent="0">
              <a:buNone/>
            </a:pPr>
            <a:endParaRPr lang="en-US" sz="3200" dirty="0"/>
          </a:p>
          <a:p>
            <a:pPr marL="152400" indent="0">
              <a:buNone/>
            </a:pPr>
            <a:endParaRPr lang="en-US" sz="3200" dirty="0" smtClean="0"/>
          </a:p>
          <a:p>
            <a:pPr marL="152400" indent="0">
              <a:buNone/>
            </a:pPr>
            <a:endParaRPr lang="en-US" sz="3200" dirty="0"/>
          </a:p>
          <a:p>
            <a:pPr marL="152400" indent="0">
              <a:buNone/>
            </a:pPr>
            <a:endParaRPr lang="en-US" sz="3200" dirty="0" smtClean="0"/>
          </a:p>
          <a:p>
            <a:pPr marL="152400" indent="0">
              <a:buNone/>
            </a:pPr>
            <a:endParaRPr lang="en-US" sz="3200" dirty="0"/>
          </a:p>
          <a:p>
            <a:pPr marL="152400" indent="0">
              <a:buNone/>
            </a:pPr>
            <a:endParaRPr lang="en-US" sz="3200" dirty="0" smtClean="0"/>
          </a:p>
          <a:p>
            <a:pPr marL="152400" indent="0">
              <a:buNone/>
            </a:pPr>
            <a:endParaRPr lang="en-US" sz="3200" dirty="0"/>
          </a:p>
          <a:p>
            <a:pPr marL="152400" indent="0">
              <a:buNone/>
            </a:pPr>
            <a:endParaRPr lang="en-US" sz="3200" dirty="0" smtClean="0"/>
          </a:p>
          <a:p>
            <a:pPr marL="15240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					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Questions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9076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Franklin Gothic Book"/>
                <a:cs typeface="Franklin Gothic Book"/>
              </a:rPr>
              <a:t>TWO RIVERS MATH STORY</a:t>
            </a:r>
            <a:endParaRPr lang="en-US" sz="4800" dirty="0">
              <a:latin typeface="Franklin Gothic Book"/>
              <a:cs typeface="Franklin Gothic Book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3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latin typeface="Franklin Gothic Book"/>
                <a:cs typeface="Franklin Gothic Book"/>
              </a:rPr>
              <a:t>Two Rivers Culture of Math </a:t>
            </a:r>
            <a:br>
              <a:rPr lang="en-US" sz="4400" dirty="0" smtClean="0">
                <a:latin typeface="Franklin Gothic Book"/>
                <a:cs typeface="Franklin Gothic Book"/>
              </a:rPr>
            </a:br>
            <a:r>
              <a:rPr lang="en-US" sz="4400" dirty="0" smtClean="0">
                <a:latin typeface="Franklin Gothic Book"/>
                <a:cs typeface="Franklin Gothic Book"/>
              </a:rPr>
              <a:t>Circa 2010 </a:t>
            </a:r>
            <a:endParaRPr lang="en-US" sz="4400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92529"/>
            <a:ext cx="8372473" cy="429605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Franklin Gothic Book"/>
                <a:cs typeface="Franklin Gothic Book"/>
              </a:rPr>
              <a:t>Strong Professional Culture</a:t>
            </a:r>
          </a:p>
          <a:p>
            <a:r>
              <a:rPr lang="en-US" sz="2800" dirty="0" smtClean="0">
                <a:latin typeface="Franklin Gothic Book"/>
                <a:cs typeface="Franklin Gothic Book"/>
              </a:rPr>
              <a:t>6-Year History as an Expeditionary Learning School</a:t>
            </a:r>
          </a:p>
          <a:p>
            <a:r>
              <a:rPr lang="en-US" sz="2800" dirty="0" smtClean="0">
                <a:latin typeface="Franklin Gothic Book"/>
                <a:cs typeface="Franklin Gothic Book"/>
              </a:rPr>
              <a:t>Focus on data-analysis as a tool for instructional improvement</a:t>
            </a:r>
          </a:p>
          <a:p>
            <a:r>
              <a:rPr lang="en-US" sz="2800" dirty="0" smtClean="0">
                <a:latin typeface="Franklin Gothic Book"/>
                <a:cs typeface="Franklin Gothic Book"/>
              </a:rPr>
              <a:t>Use of data from MAP Assessment (Norm-Referenced Data) and Achievement Network (Criteria-Referenced Data) in Math</a:t>
            </a:r>
          </a:p>
          <a:p>
            <a:r>
              <a:rPr lang="en-US" sz="2800" dirty="0" smtClean="0">
                <a:latin typeface="Franklin Gothic Book"/>
                <a:cs typeface="Franklin Gothic Book"/>
              </a:rPr>
              <a:t>General dislike of mathematics</a:t>
            </a:r>
          </a:p>
          <a:p>
            <a:r>
              <a:rPr lang="en-US" sz="2800" dirty="0" smtClean="0">
                <a:latin typeface="Franklin Gothic Book"/>
                <a:cs typeface="Franklin Gothic Book"/>
              </a:rPr>
              <a:t>Mathematics scores that continued to lag behind reading scores.</a:t>
            </a:r>
          </a:p>
        </p:txBody>
      </p:sp>
    </p:spTree>
    <p:extLst>
      <p:ext uri="{BB962C8B-B14F-4D97-AF65-F5344CB8AC3E}">
        <p14:creationId xmlns:p14="http://schemas.microsoft.com/office/powerpoint/2010/main" val="110554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688765"/>
            <a:ext cx="7772400" cy="1362075"/>
          </a:xfrm>
        </p:spPr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CHELSIE’s </a:t>
            </a:r>
            <a:r>
              <a:rPr lang="en-US" dirty="0">
                <a:latin typeface="Franklin Gothic Book"/>
                <a:cs typeface="Franklin Gothic Book"/>
              </a:rPr>
              <a:t>Math Story:</a:t>
            </a:r>
            <a:br>
              <a:rPr lang="en-US" dirty="0">
                <a:latin typeface="Franklin Gothic Book"/>
                <a:cs typeface="Franklin Gothic Book"/>
              </a:rPr>
            </a:br>
            <a:r>
              <a:rPr lang="en-US" dirty="0">
                <a:latin typeface="Franklin Gothic Book"/>
                <a:cs typeface="Franklin Gothic Book"/>
              </a:rPr>
              <a:t>Before Two 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4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882"/>
            <a:ext cx="7934017" cy="1036638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00" dirty="0" smtClean="0">
                <a:latin typeface="Franklin Gothic Book"/>
                <a:cs typeface="Franklin Gothic Book"/>
              </a:rPr>
              <a:t>Staff Affective Response Experience with Math as Reported in Math Stories August 2010</a:t>
            </a:r>
            <a:br>
              <a:rPr lang="en-US" sz="3100" dirty="0" smtClean="0">
                <a:latin typeface="Franklin Gothic Book"/>
                <a:cs typeface="Franklin Gothic Book"/>
              </a:rPr>
            </a:br>
            <a:endParaRPr lang="en-US" sz="31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17638"/>
          <a:ext cx="8229600" cy="490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235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LH PowerPoint Template vFINAL">
  <a:themeElements>
    <a:clrScheme name="E.L. Haynes">
      <a:dk1>
        <a:srgbClr val="000000"/>
      </a:dk1>
      <a:lt1>
        <a:srgbClr val="FFFFFF"/>
      </a:lt1>
      <a:dk2>
        <a:srgbClr val="0066FF"/>
      </a:dk2>
      <a:lt2>
        <a:srgbClr val="EEECE1"/>
      </a:lt2>
      <a:accent1>
        <a:srgbClr val="99CC00"/>
      </a:accent1>
      <a:accent2>
        <a:srgbClr val="FFFF00"/>
      </a:accent2>
      <a:accent3>
        <a:srgbClr val="0066FF"/>
      </a:accent3>
      <a:accent4>
        <a:srgbClr val="81B4FF"/>
      </a:accent4>
      <a:accent5>
        <a:srgbClr val="D1E4FF"/>
      </a:accent5>
      <a:accent6>
        <a:srgbClr val="CEFF43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23674</TotalTime>
  <Words>2172</Words>
  <Application>Microsoft Macintosh PowerPoint</Application>
  <PresentationFormat>On-screen Show (4:3)</PresentationFormat>
  <Paragraphs>321</Paragraphs>
  <Slides>51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ELH PowerPoint Template vFINAL</vt:lpstr>
      <vt:lpstr>Document</vt:lpstr>
      <vt:lpstr>Creating a Schoolwide Common Core Math Culture</vt:lpstr>
      <vt:lpstr>Introductions</vt:lpstr>
      <vt:lpstr>Learning Targets</vt:lpstr>
      <vt:lpstr>Writing Your School’s Math Story</vt:lpstr>
      <vt:lpstr>Share Your School’s Math Story</vt:lpstr>
      <vt:lpstr>TWO RIVERS MATH STORY</vt:lpstr>
      <vt:lpstr>Two Rivers Culture of Math  Circa 2010 </vt:lpstr>
      <vt:lpstr>CHELSIE’s Math Story: Before Two Rivers</vt:lpstr>
      <vt:lpstr> Staff Affective Response Experience with Math as Reported in Math Stories August 2010 </vt:lpstr>
      <vt:lpstr>PowerPoint Presentation</vt:lpstr>
      <vt:lpstr>Two Rivers DC-CAS Proficiency Percentage, 2006-2010</vt:lpstr>
      <vt:lpstr>PowerPoint Presentation</vt:lpstr>
      <vt:lpstr>PowerPoint Presentation</vt:lpstr>
      <vt:lpstr>Expanded Learning Outcomes</vt:lpstr>
      <vt:lpstr> </vt:lpstr>
      <vt:lpstr>Three Year Arc of Culture Change</vt:lpstr>
      <vt:lpstr>Year 1: Building Staff Capacity in Math and  A Culture of Mathematical Literacy  </vt:lpstr>
      <vt:lpstr>PowerPoint Presentation</vt:lpstr>
      <vt:lpstr>Year 1: Building Staff Capacity in Math and A Culture of Mathematical Literacy </vt:lpstr>
      <vt:lpstr>Math Sessions</vt:lpstr>
      <vt:lpstr>Two Rivers Interactive Geometry Art: Pentominoes</vt:lpstr>
      <vt:lpstr>Tiling the Plane</vt:lpstr>
      <vt:lpstr>Perspective and the Two Rivers Logo</vt:lpstr>
      <vt:lpstr>COMMON MATH EXPECTATIONS</vt:lpstr>
      <vt:lpstr>CHELSIE’s Math Story: AT Two Rivers</vt:lpstr>
      <vt:lpstr>Connect – Extend – Challenge: Year 1</vt:lpstr>
      <vt:lpstr>Year 2: Developing Unit Plans of Instruction   </vt:lpstr>
      <vt:lpstr>Maths in the CITY</vt:lpstr>
      <vt:lpstr>Maths in the City</vt:lpstr>
      <vt:lpstr>Measuring the Monument</vt:lpstr>
      <vt:lpstr>Year 2: Developing Unit Plans of Instruction </vt:lpstr>
      <vt:lpstr>Problem-Based Tasks</vt:lpstr>
      <vt:lpstr>Arc of Problem-Based Units</vt:lpstr>
      <vt:lpstr>Differentiated Assignments</vt:lpstr>
      <vt:lpstr>Connect – Extend – Challenge: Year 2</vt:lpstr>
      <vt:lpstr>Year 3: Developing Daily Problem-Based Task Lessons </vt:lpstr>
      <vt:lpstr>Year 3: Developing Daily Problem-Based Task Lessons </vt:lpstr>
      <vt:lpstr>Problem-Based Lesson</vt:lpstr>
      <vt:lpstr>Steps to Planning Designing A Problem-Based Task</vt:lpstr>
      <vt:lpstr>Problem-Based Task in Middle School</vt:lpstr>
      <vt:lpstr>Connect – Extend – Challenge: Year 3</vt:lpstr>
      <vt:lpstr>Two Rivers Today</vt:lpstr>
      <vt:lpstr>PowerPoint Presentation</vt:lpstr>
      <vt:lpstr>DC-CAS 2013 and 2014 Successes</vt:lpstr>
      <vt:lpstr>DC-CAS 2013 and 2014 Successes</vt:lpstr>
      <vt:lpstr>DC-CAS 2013 and 2014 Successes</vt:lpstr>
      <vt:lpstr>DC-CAS 2013 and 2014 Successes</vt:lpstr>
      <vt:lpstr>Three Year Arc of Culture Change</vt:lpstr>
      <vt:lpstr>Synthesis</vt:lpstr>
      <vt:lpstr>What Step Will You Take Back to Your School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Framing the Year</dc:title>
  <cp:lastModifiedBy>Jefferey Heyck-Williams</cp:lastModifiedBy>
  <cp:revision>66</cp:revision>
  <cp:lastPrinted>2015-03-17T17:58:58Z</cp:lastPrinted>
  <dcterms:created xsi:type="dcterms:W3CDTF">2014-08-13T11:49:14Z</dcterms:created>
  <dcterms:modified xsi:type="dcterms:W3CDTF">2015-06-12T15:59:19Z</dcterms:modified>
</cp:coreProperties>
</file>