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73259E6-BED4-4B07-A6EC-1F1586A0F241}">
  <a:tblStyle styleId="{E73259E6-BED4-4B07-A6EC-1F1586A0F241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1ECF1"/>
          </a:solidFill>
        </a:fill>
      </a:tcStyle>
    </a:wholeTbl>
    <a:band1H>
      <a:tcStyle>
        <a:tcBdr/>
        <a:fill>
          <a:solidFill>
            <a:srgbClr val="E0D5E0"/>
          </a:solidFill>
        </a:fill>
      </a:tcStyle>
    </a:band1H>
    <a:band1V>
      <a:tcStyle>
        <a:tcBdr/>
        <a:fill>
          <a:solidFill>
            <a:srgbClr val="E0D5E0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2047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ustrativemathematics.org/standards/k8" TargetMode="External"/><Relationship Id="rId4" Type="http://schemas.openxmlformats.org/officeDocument/2006/relationships/hyperlink" Target="http://www.k-5mathteachingresources.com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Assumptions we are making: you know the math, students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</a:p>
          <a:p>
            <a:pPr marL="457200" marR="0" lvl="0" indent="-3048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we want an example of a standard and unpacked learning targets?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Identify the Common Core State Standard that you are focusing on and unpack the standard to identify the imbedded concepts, skills, and knowledge.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Achievement Network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Illustrative Math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Van de Walle &amp; Lovin, </a:t>
            </a:r>
            <a:r>
              <a:rPr lang="en-US" sz="1200" b="0" i="0" u="sng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Teaching Student-Centered Mathematics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Carolina Public Schools Documentation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what mathematical practices you want students to learn about and use in solving the problem.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 the math concept(s).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Think about what your students already know about the topic or concepts to be covered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student interest and relevance of mathematical application to their lives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 it simple! (big vs. small)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 what is problematic about the task is the math you want students to learn.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the context.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</a:p>
          <a:p>
            <a:pPr marL="457200" marR="0" lvl="0" indent="-3048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wonder if we can find a graphic that shows the overlap more clearly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don’t need to reinvent the wheel.  There are many resources you can use to help you get started. BUT, they are only a place to start. They do not know your kids, ensure rigor or ensure engagement.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Student-Centered Mathematics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Van de Walle and Lovin (K-8)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Illuminations.nctm.org (PK-12)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www.illustrativemathematics.org/standards/k8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(K-8)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http://www.k-5mathteachingresources.com/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(K-5)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Achievement Network - quiz bank (3-8)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Meyer’s 3-Act problems (6-12)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textbooks (PK-12)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life (PK-12)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teachers (special education, etc.) (PK-12) 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Rigor: extend, change the numbers, withhold information, change the question, take away scaffolding, apply math</a:t>
            </a:r>
          </a:p>
          <a:p>
            <a:pPr marL="514350" marR="0" lvl="0" indent="-4381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Engagement: change context, add student names, authentic experiences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Support/Differentiate- extensions, scaffolding, questions</a:t>
            </a:r>
          </a:p>
          <a:p>
            <a:pPr marL="514350" marR="0" lvl="0" indent="-4381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ourselves 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in UCSMP for sample problem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in UCSMP for sample problem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the problem.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different approaches students might take.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what possible errors students might make in their thinking or solutions to the problem.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Ensure that the problem will get at the intended mathematics.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will students work on the problem?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will students record or communicate: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(This can increase or decrease grappling.)  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they did to get the answer?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they did it that way?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they think the solution is correct?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how you will introduce the problem.  What will you give students what will you leave for them to discover (another place to increase grappling).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how you will communicate expectations for students and their responsibilities.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how long you will take to introduce the problem.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how you will assess performance on the task.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how the hints or scaffolding you will provide for students that might struggle with access to the problem (Be careful, this is where you might do thinking for kids).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the extensions that you will provide for students that will succeed quickly with the problem.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Budget time for students to complete the task.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will you plan for class discussion?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will you look for in the “During” portion of the lesson that you will encourage students to highlight?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much time will you budget for the share and debrief?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and Ann to talk about what it actually looks like in our classroom. Timing, weekly plans, etc.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picture of class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student work on doing know 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day, quick, pair share, questions and comments- opportunity for kids to synthesize their learning, more powerful than teacher telling, allows kids to own thinking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picture of kids working on rug 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of math tools 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of kids in centers 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done by 1:35 min. </a:t>
            </a:r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2" name="Shape 5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have KWI chart ready to go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a document camera for 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KWI (done by 6:25)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Grapple (done by 6:40)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(done by 6:50)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4800600" y="4624667"/>
            <a:ext cx="4038599" cy="933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800600" y="5562598"/>
            <a:ext cx="4038599" cy="748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0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rgbClr val="B86EB8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rgbClr val="B86EB8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rgbClr val="B86EB8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rgbClr val="B86EB8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800600" y="6425639"/>
            <a:ext cx="123264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6311153" y="6425639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4624387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424891" y="174811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23" name="Shape 23"/>
          <p:cNvSpPr/>
          <p:nvPr/>
        </p:nvSpPr>
        <p:spPr>
          <a:xfrm>
            <a:off x="4624387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02920" y="1985963"/>
            <a:ext cx="3657413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502920" y="4164964"/>
            <a:ext cx="3657413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3"/>
          </p:nvPr>
        </p:nvSpPr>
        <p:spPr>
          <a:xfrm>
            <a:off x="4410075" y="1985963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4"/>
          </p:nvPr>
        </p:nvSpPr>
        <p:spPr>
          <a:xfrm>
            <a:off x="4410075" y="4169664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8166846" y="282572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80555" y="2571750"/>
            <a:ext cx="325526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168775" y="273050"/>
            <a:ext cx="4597398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381092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859305" y="6423585"/>
            <a:ext cx="3316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424891" y="174811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8166846" y="282572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169403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2"/>
          </p:nvPr>
        </p:nvSpPr>
        <p:spPr>
          <a:xfrm>
            <a:off x="277906" y="228600"/>
            <a:ext cx="3460657" cy="6345238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169403" y="3995737"/>
            <a:ext cx="3898272" cy="2147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3990110" y="3370730"/>
            <a:ext cx="220567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506504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idx="2"/>
          </p:nvPr>
        </p:nvSpPr>
        <p:spPr>
          <a:xfrm>
            <a:off x="277905" y="228600"/>
            <a:ext cx="6378388" cy="4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506504" y="5257798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30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327212" y="4632792"/>
            <a:ext cx="220567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282573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80554" y="2571750"/>
            <a:ext cx="6181611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81093" y="3733800"/>
            <a:ext cx="6179565" cy="2392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5212262" y="6235607"/>
            <a:ext cx="13483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81094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424891" y="174811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62" name="Shape 162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63" name="Shape 163"/>
          <p:cNvSpPr>
            <a:spLocks noGrp="1"/>
          </p:cNvSpPr>
          <p:nvPr>
            <p:ph type="pic" idx="2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Shape 164"/>
          <p:cNvSpPr>
            <a:spLocks noGrp="1"/>
          </p:cNvSpPr>
          <p:nvPr>
            <p:ph type="pic" idx="3"/>
          </p:nvPr>
        </p:nvSpPr>
        <p:spPr>
          <a:xfrm>
            <a:off x="6802438" y="4535423"/>
            <a:ext cx="2057400" cy="20391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s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80554" y="2571750"/>
            <a:ext cx="401663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81093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3048000" y="6235607"/>
            <a:ext cx="13483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81094" y="6235607"/>
            <a:ext cx="259070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424891" y="174811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73" name="Shape 173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4624387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5" name="Shape 175"/>
          <p:cNvSpPr>
            <a:spLocks noGrp="1"/>
          </p:cNvSpPr>
          <p:nvPr>
            <p:ph type="pic" idx="2"/>
          </p:nvPr>
        </p:nvSpPr>
        <p:spPr>
          <a:xfrm>
            <a:off x="4624387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Shape 176"/>
          <p:cNvSpPr>
            <a:spLocks noGrp="1"/>
          </p:cNvSpPr>
          <p:nvPr>
            <p:ph type="pic" idx="3"/>
          </p:nvPr>
        </p:nvSpPr>
        <p:spPr>
          <a:xfrm>
            <a:off x="4624387" y="2381663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Shape 177"/>
          <p:cNvSpPr>
            <a:spLocks noGrp="1"/>
          </p:cNvSpPr>
          <p:nvPr>
            <p:ph type="pic" idx="4"/>
          </p:nvPr>
        </p:nvSpPr>
        <p:spPr>
          <a:xfrm>
            <a:off x="6803135" y="2381661"/>
            <a:ext cx="2057400" cy="41879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s with Caption, Alt.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8166846" y="282572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953000" y="3124200"/>
            <a:ext cx="3108959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pic" idx="2"/>
          </p:nvPr>
        </p:nvSpPr>
        <p:spPr>
          <a:xfrm>
            <a:off x="277905" y="2365248"/>
            <a:ext cx="4240118" cy="4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953000" y="3995737"/>
            <a:ext cx="3108959" cy="2147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4750360" y="3370730"/>
            <a:ext cx="220567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  <p:sp>
        <p:nvSpPr>
          <p:cNvPr id="187" name="Shape 187"/>
          <p:cNvSpPr>
            <a:spLocks noGrp="1"/>
          </p:cNvSpPr>
          <p:nvPr>
            <p:ph type="pic" idx="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Shape 188"/>
          <p:cNvSpPr>
            <a:spLocks noGrp="1"/>
          </p:cNvSpPr>
          <p:nvPr>
            <p:ph type="pic" idx="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 rot="5400000">
            <a:off x="2204148" y="275525"/>
            <a:ext cx="4144963" cy="7556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8210550" y="282573"/>
            <a:ext cx="642097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32" name="Shape 32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33" name="Shape 33"/>
          <p:cNvSpPr/>
          <p:nvPr/>
        </p:nvSpPr>
        <p:spPr>
          <a:xfrm>
            <a:off x="8068235" y="282573"/>
            <a:ext cx="91439" cy="1600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8166846" y="282572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 rot="5400000">
            <a:off x="5750719" y="3199793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 rot="5400000">
            <a:off x="1293765" y="122190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 rot="-5400000">
            <a:off x="8593110" y="561667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8474" y="134470"/>
            <a:ext cx="7556312" cy="995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41" name="Shape 41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8518" y="1129553"/>
            <a:ext cx="7558959" cy="7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accent3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4800600" y="4624667"/>
            <a:ext cx="4038599" cy="933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4800600" y="5562598"/>
            <a:ext cx="4038599" cy="748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0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rgbClr val="B86EB8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rgbClr val="B86EB8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rgbClr val="B86EB8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rgbClr val="B86EB8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800600" y="6425639"/>
            <a:ext cx="123264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6311153" y="6425639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4624387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4624387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Shape 52"/>
          <p:cNvSpPr>
            <a:spLocks noGrp="1"/>
          </p:cNvSpPr>
          <p:nvPr>
            <p:ph type="pic" idx="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857250" y="1779493"/>
            <a:ext cx="3086099" cy="20409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/>
          <p:nvPr/>
        </p:nvSpPr>
        <p:spPr>
          <a:xfrm>
            <a:off x="424891" y="174811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658906" y="228600"/>
            <a:ext cx="8200929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30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58906" y="6248773"/>
            <a:ext cx="14746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286000" y="6248773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305800" y="6248773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2003611" y="3110753"/>
            <a:ext cx="260908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63" name="Shape 63"/>
          <p:cNvSpPr/>
          <p:nvPr/>
        </p:nvSpPr>
        <p:spPr>
          <a:xfrm>
            <a:off x="285750" y="228600"/>
            <a:ext cx="212724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8210550" y="282573"/>
            <a:ext cx="642097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8068235" y="282573"/>
            <a:ext cx="91439" cy="1600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9851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39987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97541" y="2070847"/>
            <a:ext cx="3657600" cy="322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399878" y="2070847"/>
            <a:ext cx="3657600" cy="322728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98516" y="1985963"/>
            <a:ext cx="7569156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98516" y="4164964"/>
            <a:ext cx="7569156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410075" y="1985963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9851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4410075" y="4169664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133350" algn="l" rtl="0">
              <a:spcBef>
                <a:spcPts val="2000"/>
              </a:spcBef>
              <a:buClr>
                <a:schemeClr val="accent1"/>
              </a:buClr>
              <a:buFont typeface="Noto Symbol"/>
              <a:buChar char="■"/>
              <a:defRPr/>
            </a:lvl1pPr>
            <a:lvl2pPr marL="457200" marR="0" indent="-142875" algn="l" rtl="0">
              <a:spcBef>
                <a:spcPts val="600"/>
              </a:spcBef>
              <a:buClr>
                <a:srgbClr val="B86EB8"/>
              </a:buClr>
              <a:buFont typeface="Noto Symbol"/>
              <a:buChar char="■"/>
              <a:defRPr/>
            </a:lvl2pPr>
            <a:lvl3pPr marL="685800" marR="0" indent="-142875" algn="l" rtl="0">
              <a:spcBef>
                <a:spcPts val="600"/>
              </a:spcBef>
              <a:buClr>
                <a:schemeClr val="accent1"/>
              </a:buClr>
              <a:buFont typeface="Noto Symbol"/>
              <a:buChar char="■"/>
              <a:defRPr/>
            </a:lvl3pPr>
            <a:lvl4pPr marL="914400" marR="0" indent="-142875" algn="l" rtl="0">
              <a:spcBef>
                <a:spcPts val="600"/>
              </a:spcBef>
              <a:buClr>
                <a:srgbClr val="B86EB8"/>
              </a:buClr>
              <a:buFont typeface="Noto Symbol"/>
              <a:buChar char="■"/>
              <a:defRPr/>
            </a:lvl4pPr>
            <a:lvl5pPr marL="1143000" marR="0" indent="-142875" algn="l" rtl="0">
              <a:spcBef>
                <a:spcPts val="600"/>
              </a:spcBef>
              <a:buClr>
                <a:schemeClr val="accent1"/>
              </a:buClr>
              <a:buFont typeface="Noto Symbol"/>
              <a:buChar char="■"/>
              <a:defRPr/>
            </a:lvl5pPr>
            <a:lvl6pPr marL="1377950" marR="0" indent="-149225" algn="l" rtl="0">
              <a:spcBef>
                <a:spcPts val="360"/>
              </a:spcBef>
              <a:buClr>
                <a:srgbClr val="B86EB8"/>
              </a:buClr>
              <a:buFont typeface="Noto Symbol"/>
              <a:buChar char="■"/>
              <a:defRPr/>
            </a:lvl6pPr>
            <a:lvl7pPr marL="1603375" marR="0" indent="-14605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■"/>
              <a:defRPr/>
            </a:lvl7pPr>
            <a:lvl8pPr marL="1830388" marR="0" indent="-144463" algn="l" rtl="0">
              <a:spcBef>
                <a:spcPts val="360"/>
              </a:spcBef>
              <a:buClr>
                <a:srgbClr val="B86EB8"/>
              </a:buClr>
              <a:buFont typeface="Noto Symbol"/>
              <a:buChar char="■"/>
              <a:defRPr/>
            </a:lvl8pPr>
            <a:lvl9pPr marL="2057400" marR="0" indent="-142875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2286000" y="463400"/>
            <a:ext cx="6781200" cy="514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WELCOME!</a:t>
            </a:r>
            <a:b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Please sit at a table with new friends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(i.e. people you have not met yet)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</a:pPr>
            <a:endParaRPr sz="32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Fill out a index card with: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your name &amp; email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your school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your grade level &amp; subject (if applicable)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98475" y="484100"/>
            <a:ext cx="7908599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250" b="0" i="0" u="none" strike="noStrike" cap="none" baseline="0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Steps to Designing a</a:t>
            </a:r>
            <a:br>
              <a:rPr lang="en-US" sz="3250" b="0" i="0" u="none" strike="noStrike" cap="none" baseline="0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3250" b="0" i="0" u="none" strike="noStrike" cap="none" baseline="0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 Problem-Based Task </a:t>
            </a:r>
            <a:r>
              <a:rPr lang="en-US" sz="3250" b="0" i="0" u="none" strike="noStrike" cap="none" baseline="0" dirty="0" smtClean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/>
            </a:r>
            <a:br>
              <a:rPr lang="en-US" sz="3250" b="0" i="0" u="none" strike="noStrike" cap="none" baseline="0" dirty="0" smtClean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3250" b="0" i="0" u="none" strike="noStrike" cap="none" baseline="0" dirty="0" smtClean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(</a:t>
            </a:r>
            <a:r>
              <a:rPr lang="en-US" sz="3250" b="0" i="0" u="none" strike="noStrike" cap="none" baseline="0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from </a:t>
            </a:r>
            <a:r>
              <a:rPr lang="en-US" sz="3250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Van de </a:t>
            </a:r>
            <a:r>
              <a:rPr lang="en-US" sz="3250" dirty="0" err="1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Walle</a:t>
            </a:r>
            <a:r>
              <a:rPr lang="en-US" sz="3250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 et al)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98474" y="2235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4078" marR="0" lvl="0" indent="-522478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AutoNum type="arabicPeriod"/>
            </a:pPr>
            <a:r>
              <a:rPr lang="en-US" sz="2000" b="0" i="0" u="none" strike="noStrike" cap="none" baseline="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Begin with the math!</a:t>
            </a:r>
          </a:p>
          <a:p>
            <a:pPr marL="624078" marR="0" lvl="0" indent="-522478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AutoNum type="arabicPeriod"/>
            </a:pPr>
            <a:r>
              <a:rPr lang="en-US" sz="2000" b="0" i="0" u="none" strike="noStrike" cap="none" baseline="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Think about your students.</a:t>
            </a:r>
          </a:p>
          <a:p>
            <a:pPr marL="624078" marR="0" lvl="0" indent="-522478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AutoNum type="arabicPeriod"/>
            </a:pPr>
            <a:r>
              <a:rPr lang="en-US" sz="4000" b="1" i="0" u="none" strike="noStrike" cap="none" baseline="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Crafting a task</a:t>
            </a:r>
          </a:p>
          <a:p>
            <a:pPr marL="624078" marR="0" lvl="0" indent="-522478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AutoNum type="arabicPeriod"/>
            </a:pPr>
            <a:r>
              <a:rPr lang="en-US" sz="2000" b="0" i="0" u="none" strike="noStrike" cap="none" baseline="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Predict what will happen.</a:t>
            </a:r>
          </a:p>
          <a:p>
            <a:pPr marL="624078" marR="0" lvl="0" indent="-522478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AutoNum type="arabicPeriod"/>
            </a:pPr>
            <a:r>
              <a:rPr lang="en-US" sz="2000" b="0" i="0" u="none" strike="noStrike" cap="none" baseline="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Articulate student responsibilities.</a:t>
            </a:r>
          </a:p>
          <a:p>
            <a:pPr marL="624078" marR="0" lvl="0" indent="-522478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AutoNum type="arabicPeriod"/>
            </a:pPr>
            <a:r>
              <a:rPr lang="en-US" sz="2000" b="0" i="0" u="none" strike="noStrike" cap="none" baseline="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the elements of the lesson.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1. Begin with the Math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Identify the standard and unpack the </a:t>
            </a:r>
            <a:r>
              <a:rPr lang="en-US" sz="2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mbedded concepts, skills, and knowledge.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Achievement Network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Illustrative Math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Van de Walle &amp; Lovin, </a:t>
            </a:r>
            <a:r>
              <a:rPr lang="en-US" sz="2000" b="0" i="0" u="sng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Teaching Student-Centered Mathematics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Carolina Public Schools Documentation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which mathematical practices are involved.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 the math concept(s).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2. Think About Your Students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Think about what your students already know about the topic or concepts to be covered</a:t>
            </a:r>
          </a:p>
          <a:p>
            <a:pPr marL="228600" marR="0" lvl="0" indent="-95250" algn="l" rtl="0">
              <a:spcBef>
                <a:spcPts val="2000"/>
              </a:spcBef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student interest and relevance of mathematical application to their lives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3. Crafting a Task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 it simple! (big vs. small) 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 the</a:t>
            </a: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problematic part of the tas</a:t>
            </a:r>
            <a:r>
              <a:rPr lang="en-US" sz="2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</a:t>
            </a: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centered on</a:t>
            </a: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math you want students to learn.</a:t>
            </a:r>
          </a:p>
          <a:p>
            <a:pPr marR="0" lvl="3" algn="l" rtl="0">
              <a:spcBef>
                <a:spcPts val="2000"/>
              </a:spcBef>
              <a:buClr>
                <a:srgbClr val="595959"/>
              </a:buClr>
              <a:buSzPct val="100000"/>
              <a:buFont typeface="Source Sans Pro"/>
              <a:buChar char="■"/>
            </a:pPr>
            <a:r>
              <a:rPr lang="en-US" sz="2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Take other problematic parts off the table. 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</a:t>
            </a:r>
            <a:r>
              <a:rPr lang="en-US" sz="2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nnect the problem to your kids via context</a:t>
            </a: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25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CRITERIA FOR PROBLEM DEVELOPMENT</a:t>
            </a:r>
          </a:p>
        </p:txBody>
      </p:sp>
      <p:grpSp>
        <p:nvGrpSpPr>
          <p:cNvPr id="314" name="Shape 314"/>
          <p:cNvGrpSpPr/>
          <p:nvPr/>
        </p:nvGrpSpPr>
        <p:grpSpPr>
          <a:xfrm>
            <a:off x="2234340" y="1537711"/>
            <a:ext cx="4675318" cy="4412812"/>
            <a:chOff x="1777140" y="56573"/>
            <a:chExt cx="4675318" cy="4412812"/>
          </a:xfrm>
        </p:grpSpPr>
        <p:sp>
          <p:nvSpPr>
            <p:cNvPr id="315" name="Shape 315"/>
            <p:cNvSpPr/>
            <p:nvPr/>
          </p:nvSpPr>
          <p:spPr>
            <a:xfrm>
              <a:off x="2757010" y="56573"/>
              <a:ext cx="2715576" cy="2715576"/>
            </a:xfrm>
            <a:prstGeom prst="ellipse">
              <a:avLst/>
            </a:prstGeom>
            <a:gradFill>
              <a:gsLst>
                <a:gs pos="0">
                  <a:srgbClr val="49174B"/>
                </a:gs>
                <a:gs pos="100000">
                  <a:srgbClr val="C89FC9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3119088" y="531800"/>
              <a:ext cx="1991423" cy="122200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0" i="0" u="none" strike="noStrike" cap="none" baseline="0">
                  <a:solidFill>
                    <a:schemeClr val="dk1"/>
                  </a:solidFill>
                  <a:latin typeface="Rokkitt"/>
                  <a:ea typeface="Rokkitt"/>
                  <a:cs typeface="Rokkitt"/>
                  <a:sym typeface="Rokkitt"/>
                </a:rPr>
                <a:t>STUDENTS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3736882" y="1753809"/>
              <a:ext cx="2715576" cy="2715576"/>
            </a:xfrm>
            <a:prstGeom prst="ellipse">
              <a:avLst/>
            </a:prstGeom>
            <a:gradFill>
              <a:gsLst>
                <a:gs pos="0">
                  <a:srgbClr val="49174B"/>
                </a:gs>
                <a:gs pos="100000">
                  <a:srgbClr val="C89FC9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4567396" y="2455333"/>
              <a:ext cx="1629345" cy="14935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0" i="0" u="none" strike="noStrike" cap="none" baseline="0">
                  <a:solidFill>
                    <a:schemeClr val="dk1"/>
                  </a:solidFill>
                  <a:latin typeface="Rokkitt"/>
                  <a:ea typeface="Rokkitt"/>
                  <a:cs typeface="Rokkitt"/>
                  <a:sym typeface="Rokkitt"/>
                </a:rPr>
                <a:t>CURRICULUM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1777140" y="1753809"/>
              <a:ext cx="2715576" cy="2715576"/>
            </a:xfrm>
            <a:prstGeom prst="ellipse">
              <a:avLst/>
            </a:prstGeom>
            <a:gradFill>
              <a:gsLst>
                <a:gs pos="0">
                  <a:srgbClr val="49174B"/>
                </a:gs>
                <a:gs pos="100000">
                  <a:srgbClr val="C89FC9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2032857" y="2455333"/>
              <a:ext cx="1629345" cy="14935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0" i="0" u="none" strike="noStrike" cap="none" baseline="0">
                  <a:solidFill>
                    <a:schemeClr val="dk1"/>
                  </a:solidFill>
                  <a:latin typeface="Rokkitt"/>
                  <a:ea typeface="Rokkitt"/>
                  <a:cs typeface="Rokkitt"/>
                  <a:sym typeface="Rokkitt"/>
                </a:rPr>
                <a:t>CONTEXT</a:t>
              </a:r>
            </a:p>
          </p:txBody>
        </p:sp>
      </p:grpSp>
      <p:sp>
        <p:nvSpPr>
          <p:cNvPr id="321" name="Shape 321"/>
          <p:cNvSpPr/>
          <p:nvPr/>
        </p:nvSpPr>
        <p:spPr>
          <a:xfrm>
            <a:off x="1676400" y="3533987"/>
            <a:ext cx="2460413" cy="7336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>
            <a:solidFill>
              <a:srgbClr val="65306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Perfect Problem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Hitting the Sweet Spot</a:t>
            </a:r>
          </a:p>
        </p:txBody>
      </p:sp>
      <p:pic>
        <p:nvPicPr>
          <p:cNvPr id="328" name="Shape 3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180648" b="-180648"/>
          <a:stretch/>
        </p:blipFill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Hitting the Sweet Spot for ALL kids</a:t>
            </a:r>
          </a:p>
        </p:txBody>
      </p:sp>
      <p:pic>
        <p:nvPicPr>
          <p:cNvPr id="334" name="Shape 3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4964" r="-4964"/>
          <a:stretch/>
        </p:blipFill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Resources for Finding Problems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These resources provide a starting point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Most require adaptation to make the work for YOUR students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2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sng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Teaching Student-Centered Mathematics</a:t>
            </a: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by Van de Walle and Lovin (K-8)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sng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Good Questions for Math Teaching</a:t>
            </a: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by Schuster &amp; Anderson (5-8)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NCTM Navigation Series (6-8)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math textbooks (PK-12)</a:t>
            </a:r>
          </a:p>
          <a:p>
            <a:pPr marL="228600" marR="0" lvl="0" indent="-142875" algn="l" rtl="0">
              <a:spcBef>
                <a:spcPts val="2000"/>
              </a:spcBef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body" idx="3"/>
          </p:nvPr>
        </p:nvSpPr>
        <p:spPr>
          <a:xfrm>
            <a:off x="497541" y="2070847"/>
            <a:ext cx="3657600" cy="322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KEY UNDERSTANDINGS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4"/>
          </p:nvPr>
        </p:nvSpPr>
        <p:spPr>
          <a:xfrm>
            <a:off x="4399878" y="2070847"/>
            <a:ext cx="3657600" cy="322728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BOOKS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Resources for Finding Problems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NCTM Illuminations (PK-12)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Illustrative Mathematics (K-8)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K-5 Teaching Resources (K-5)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Achievement Network - quiz bank (3-8)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Dan Meyer’s 3-Act Problems (6-12)</a:t>
            </a:r>
          </a:p>
          <a:p>
            <a:pPr marL="228600" marR="0" lvl="0" indent="-142875" algn="l" rtl="0">
              <a:spcBef>
                <a:spcPts val="2000"/>
              </a:spcBef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600" marR="0" lvl="0" indent="-142875" algn="l" rtl="0">
              <a:spcBef>
                <a:spcPts val="2000"/>
              </a:spcBef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body" idx="2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daily life (PK-12)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other teachers (special education, etc.) (PK-12) 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3"/>
          </p:nvPr>
        </p:nvSpPr>
        <p:spPr>
          <a:xfrm>
            <a:off x="497541" y="2070847"/>
            <a:ext cx="3657600" cy="322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WEBSITES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4"/>
          </p:nvPr>
        </p:nvSpPr>
        <p:spPr>
          <a:xfrm>
            <a:off x="4399878" y="2070847"/>
            <a:ext cx="3657600" cy="322728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OTHER SOURCES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Guarantee the Grapple 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AutoNum type="arabicParenR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Rigor: extend, change the numbers, withhold information, change the question, remove scaffolding, apply math</a:t>
            </a:r>
          </a:p>
          <a:p>
            <a:pPr marL="514350" marR="0" lvl="0" indent="-514350" algn="l" rtl="0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AutoNum type="arabicParenR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Engagement: change context, add student names, authentic experiences</a:t>
            </a:r>
          </a:p>
          <a:p>
            <a:pPr marL="514350" marR="0" lvl="0" indent="-51435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AutoNum type="arabicParenR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Differentiate: extensions, scaffolding, questions</a:t>
            </a:r>
          </a:p>
          <a:p>
            <a:pPr marL="514350" marR="0" lvl="0" indent="-381000" algn="l" rtl="0">
              <a:spcBef>
                <a:spcPts val="2000"/>
              </a:spcBef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ctrTitle"/>
          </p:nvPr>
        </p:nvSpPr>
        <p:spPr>
          <a:xfrm>
            <a:off x="4800600" y="4624667"/>
            <a:ext cx="4038599" cy="933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Creating and Implementing Problem-Based Tasks in Math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PBT in Kindergarten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98474" y="1600200"/>
            <a:ext cx="7556312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Common Core Standard: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K.CC.C.6: Identify whether the number of objects in one group is greater than, less than, or equal to the number of objects in another group.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K.CC.C.7: Compare two numbers between 1 and 10 presented as written numerals.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PBT in Kindergarten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9851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1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Original problem: </a:t>
            </a: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Name a number that is more than 4 and less than 1</a:t>
            </a:r>
            <a:r>
              <a:rPr lang="en-US" sz="18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0</a:t>
            </a: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. 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2"/>
          </p:nvPr>
        </p:nvSpPr>
        <p:spPr>
          <a:xfrm>
            <a:off x="439987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1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PBT:</a:t>
            </a: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Ms. Ann is thinking of a number more than 4 and less than 1</a:t>
            </a:r>
            <a:r>
              <a:rPr lang="en-US" sz="18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0</a:t>
            </a: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.  What are all of the possible numbers she could be thinking of?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1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Extension:</a:t>
            </a: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What numbers could Ms. Ann NOT be thinking of? Is it possible to list ALL of the these numbers? </a:t>
            </a:r>
          </a:p>
          <a:p>
            <a:pPr marL="228600" marR="0" lvl="0" indent="-142875" algn="l" rtl="0">
              <a:spcBef>
                <a:spcPts val="2000"/>
              </a:spcBef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Student Work </a:t>
            </a:r>
          </a:p>
        </p:txBody>
      </p:sp>
      <p:pic>
        <p:nvPicPr>
          <p:cNvPr id="382" name="Shape 3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7163" r="-7162"/>
          <a:stretch/>
        </p:blipFill>
        <p:spPr>
          <a:xfrm>
            <a:off x="498475" y="1985963"/>
            <a:ext cx="3657600" cy="41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t="6266" b="6265"/>
          <a:stretch/>
        </p:blipFill>
        <p:spPr>
          <a:xfrm>
            <a:off x="4399878" y="1985963"/>
            <a:ext cx="3657600" cy="41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PBT in 6</a:t>
            </a:r>
            <a:r>
              <a:rPr lang="en-US" sz="3600" b="0" i="0" u="none" strike="noStrike" cap="none" baseline="3000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th</a:t>
            </a: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 Grade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98474" y="1600200"/>
            <a:ext cx="7556312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Common Core Standard: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6.EE.6. Use variables to represent numbers and write expressions when solving a real-world or mathematical problem; understand that a variable can represent an unknown number, or, depending on the purpose at hand, any number in a specified set. 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 can explain what a variable represents.  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 can use variables to solve problems involving expressions.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 can recognize a changing quantity in a situation.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Go-Karts: original 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 go-kart racetrack charges $4.00 for admission and $1.50 for each race.  Write an expression for how much it would cost to drive in </a:t>
            </a:r>
            <a:r>
              <a:rPr lang="en-US" sz="2000" b="0" i="1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R</a:t>
            </a: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races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Go-Karts: revised </a:t>
            </a:r>
          </a:p>
        </p:txBody>
      </p:sp>
      <p:pic>
        <p:nvPicPr>
          <p:cNvPr id="403" name="Shape 4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3264" r="-13264"/>
          <a:stretch/>
        </p:blipFill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 l="-13264" r="-13264"/>
          <a:stretch/>
        </p:blipFill>
        <p:spPr>
          <a:xfrm>
            <a:off x="-1026845" y="435429"/>
            <a:ext cx="11168061" cy="612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Go-Karts: Student Work</a:t>
            </a:r>
          </a:p>
        </p:txBody>
      </p:sp>
      <p:pic>
        <p:nvPicPr>
          <p:cNvPr id="415" name="Shape 4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5174" r="-15173"/>
          <a:stretch/>
        </p:blipFill>
        <p:spPr>
          <a:xfrm>
            <a:off x="-880895" y="1224575"/>
            <a:ext cx="10210119" cy="560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Go-Karts: Student Work</a:t>
            </a:r>
          </a:p>
        </p:txBody>
      </p:sp>
      <p:pic>
        <p:nvPicPr>
          <p:cNvPr id="421" name="Shape 4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6682" b="6682"/>
          <a:stretch/>
        </p:blipFill>
        <p:spPr>
          <a:xfrm>
            <a:off x="8034" y="1600199"/>
            <a:ext cx="9131795" cy="5009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Turn &amp; Talk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Check in with your </a:t>
            </a:r>
            <a:r>
              <a:rPr lang="en-US" sz="2000" b="0" i="0" u="none" strike="noStrike" cap="none" baseline="0" dirty="0" smtClean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gr</a:t>
            </a:r>
            <a:r>
              <a:rPr lang="en-US" sz="2000" dirty="0" smtClean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oup.</a:t>
            </a:r>
            <a:endParaRPr lang="en-US" sz="2000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Share something that you have added to your C-E-C </a:t>
            </a:r>
            <a:r>
              <a:rPr lang="en-US" sz="2000" b="0" i="0" u="none" strike="noStrike" cap="none" baseline="0" dirty="0" smtClean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chart.</a:t>
            </a:r>
            <a:endParaRPr lang="en-US" sz="2000" b="0" i="0" u="none" strike="noStrike" cap="none" baseline="0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Learning Targets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 know how to create a problem-based task (PBT) that guarantees that my students will grapple with the mathematics. 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 have a picture of what a PBT looks like in a real classroom. 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 can identify several resources to help me find problem-based tasks (PBT).</a:t>
            </a:r>
          </a:p>
          <a:p>
            <a:pPr marL="228600" marR="0" lvl="0" indent="-133350" algn="l" rtl="0">
              <a:spcBef>
                <a:spcPts val="2000"/>
              </a:spcBef>
              <a:buClr>
                <a:schemeClr val="accent1"/>
              </a:buClr>
              <a:buFont typeface="Noto Symbol"/>
              <a:buNone/>
            </a:pPr>
            <a:endParaRPr sz="2000" b="0" i="0" u="none" strike="noStrike" cap="none" baseline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4. Predict What Will Happen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the problem.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different approaches students might take.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possible errors students might make.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Ensure that the problem will get at the intended mathematics.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25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5. Articulate Student Responsibilities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will students work on the problem?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will students record or communicate?  (This can increase or decrease grappling.)  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they did to get the answer?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they did it that way?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they think the solution is correct?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Rubrics for Assessment</a:t>
            </a:r>
          </a:p>
        </p:txBody>
      </p:sp>
      <p:pic>
        <p:nvPicPr>
          <p:cNvPr id="447" name="Shape 4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1728" r="-11728"/>
          <a:stretch/>
        </p:blipFill>
        <p:spPr>
          <a:xfrm>
            <a:off x="-196093" y="1600200"/>
            <a:ext cx="9585026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Rubrics for Assessment</a:t>
            </a:r>
          </a:p>
        </p:txBody>
      </p:sp>
      <p:pic>
        <p:nvPicPr>
          <p:cNvPr id="453" name="Shape 4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38177" b="-38177"/>
          <a:stretch/>
        </p:blipFill>
        <p:spPr>
          <a:xfrm>
            <a:off x="76200" y="1749425"/>
            <a:ext cx="8978899" cy="492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Share exemplars</a:t>
            </a:r>
          </a:p>
        </p:txBody>
      </p:sp>
      <p:pic>
        <p:nvPicPr>
          <p:cNvPr id="459" name="Shape 4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5172" r="-15172"/>
          <a:stretch/>
        </p:blipFill>
        <p:spPr>
          <a:xfrm>
            <a:off x="-880895" y="1224575"/>
            <a:ext cx="10210199" cy="560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6a. Plan the “Before” Portion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how you will introduce the problem.  What will you give students, what will you leave for them to discover (another place to increase grappling).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how to communicate student expectations and responsibilities.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how long to introduce the problem.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6b. Plan the “During” Portion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498474" y="18288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scaffolding and extensions for students that might struggle or finish quickly (Be careful not to do the thinking for kids).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Budget time for students to complete the task.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Identify ideas/work to highlight for “After” portion.  “I will look for…”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6c. Plan the “After” Portion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format for class discussion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 sequence for sharing student work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Identify “push/probe” questions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Budget time for the share and debrief (err on the long side)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How it really looks in Bill’s  classroom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49851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For each standard, we will create 1-3 PBTs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General weekly plan: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M: PBT#1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T: critique/notes/workshop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W: PBT #2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Th: critique/skills practice/PBT #3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F: Assessment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2"/>
          </p:nvPr>
        </p:nvSpPr>
        <p:spPr>
          <a:xfrm>
            <a:off x="439987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Daily lesson plan (55 minute class):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15 min: opening routine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10 min: launch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10 min: work time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15 min: share and debrief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5 min: clean up routine</a:t>
            </a:r>
          </a:p>
          <a:p>
            <a:pPr marL="228600" marR="0" lvl="0" indent="-142875" algn="l" rtl="0">
              <a:spcBef>
                <a:spcPts val="2000"/>
              </a:spcBef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How it really looks in Ann’s Room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498518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Options for KWI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Do KWI orally with whole class or small group </a:t>
            </a:r>
          </a:p>
        </p:txBody>
      </p:sp>
      <p:pic>
        <p:nvPicPr>
          <p:cNvPr id="495" name="Shape 49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6538" r="16538"/>
          <a:stretch/>
        </p:blipFill>
        <p:spPr>
          <a:xfrm>
            <a:off x="4614332" y="1600200"/>
            <a:ext cx="407246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Session Agenda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Introductions (5 min)</a:t>
            </a:r>
          </a:p>
          <a:p>
            <a:pPr marL="228600" lvl="0" indent="-260350" rtl="0">
              <a:lnSpc>
                <a:spcPct val="2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Rokkitt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Cats &amp; Dogs Problem-Based Task (30 min)</a:t>
            </a:r>
          </a:p>
          <a:p>
            <a:pPr marL="228600" lvl="0" indent="-260350" rtl="0">
              <a:lnSpc>
                <a:spcPct val="2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Rokkitt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Ann &amp; Bill’s Take on PBTs in their Classrooms (30 min)</a:t>
            </a:r>
          </a:p>
          <a:p>
            <a:pPr marL="228600" lvl="0" indent="-260350" rtl="0">
              <a:lnSpc>
                <a:spcPct val="2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Rokkitt"/>
              <a:buChar char="■"/>
            </a:pPr>
            <a:r>
              <a:rPr lang="en-US" sz="20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Grapple with creating your own PBT (20 min)</a:t>
            </a:r>
          </a:p>
          <a:p>
            <a:pPr marL="228600" lvl="0" indent="-260350" rtl="0">
              <a:lnSpc>
                <a:spcPct val="2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Rokkitt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Open discussion (5 min)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49851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Have students take on part of the responsibility </a:t>
            </a:r>
          </a:p>
        </p:txBody>
      </p:sp>
      <p:pic>
        <p:nvPicPr>
          <p:cNvPr id="502" name="Shape 50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6325" b="6325"/>
          <a:stretch/>
        </p:blipFill>
        <p:spPr>
          <a:xfrm>
            <a:off x="4162425" y="1276350"/>
            <a:ext cx="4321174" cy="488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Share and Debrief 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1072445" y="1947333"/>
            <a:ext cx="6561666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Rokkitt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Keep it quick!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Rokkitt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Mix it up depending on student needs and task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Rokkitt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pair share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Rokkitt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next day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Rokkitt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combination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Rokkitt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Encourage students to listen to each other 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Rokkitt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“I am ready for questions and comments.” </a:t>
            </a:r>
          </a:p>
          <a:p>
            <a:pPr marL="457200" marR="0" lvl="1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Management Tips</a:t>
            </a:r>
          </a:p>
        </p:txBody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49851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Keep students on rug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easy to see how everyone is doing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less time spent in transition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keeps kids on task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naturally learn from each other in close proximity </a:t>
            </a:r>
          </a:p>
        </p:txBody>
      </p:sp>
      <p:pic>
        <p:nvPicPr>
          <p:cNvPr id="517" name="Shape 5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-24712" b="-24712"/>
          <a:stretch/>
        </p:blipFill>
        <p:spPr>
          <a:xfrm>
            <a:off x="4701821" y="536222"/>
            <a:ext cx="4038599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6578" y="3905075"/>
            <a:ext cx="3587045" cy="269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Management Tips</a:t>
            </a:r>
          </a:p>
        </p:txBody>
      </p:sp>
      <p:pic>
        <p:nvPicPr>
          <p:cNvPr id="525" name="Shape 5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29509" r="-29508"/>
          <a:stretch/>
        </p:blipFill>
        <p:spPr>
          <a:xfrm>
            <a:off x="457200" y="1241425"/>
            <a:ext cx="8229600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>
            <a:spLocks noGrp="1"/>
          </p:cNvSpPr>
          <p:nvPr>
            <p:ph type="body" idx="2"/>
          </p:nvPr>
        </p:nvSpPr>
        <p:spPr>
          <a:xfrm>
            <a:off x="0" y="5367337"/>
            <a:ext cx="7239000" cy="8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Have math tools easily available for students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Centers! </a:t>
            </a:r>
          </a:p>
        </p:txBody>
      </p:sp>
      <p:pic>
        <p:nvPicPr>
          <p:cNvPr id="533" name="Shape 5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24712" b="-24712"/>
          <a:stretch/>
        </p:blipFill>
        <p:spPr>
          <a:xfrm>
            <a:off x="231421" y="400756"/>
            <a:ext cx="403859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Shape 534"/>
          <p:cNvSpPr txBox="1">
            <a:spLocks noGrp="1"/>
          </p:cNvSpPr>
          <p:nvPr>
            <p:ph type="body" idx="2"/>
          </p:nvPr>
        </p:nvSpPr>
        <p:spPr>
          <a:xfrm>
            <a:off x="439987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Students have time daily to practice math skills in centers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fact fluency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small group work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explore independently </a:t>
            </a:r>
          </a:p>
          <a:p>
            <a:pPr marL="457200" marR="0" lvl="1" indent="-142875" algn="l" rtl="0">
              <a:spcBef>
                <a:spcPts val="600"/>
              </a:spcBef>
              <a:buClr>
                <a:srgbClr val="B86EB8"/>
              </a:buClr>
              <a:buFont typeface="Noto Symbol"/>
              <a:buNone/>
            </a:pPr>
            <a:endParaRPr sz="1800" b="0" i="0" u="none" strike="noStrike" cap="none" baseline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457200" marR="0" lvl="1" indent="-142875" algn="l" rtl="0">
              <a:spcBef>
                <a:spcPts val="600"/>
              </a:spcBef>
              <a:buClr>
                <a:srgbClr val="B86EB8"/>
              </a:buClr>
              <a:buFont typeface="Noto Symbol"/>
              <a:buNone/>
            </a:pPr>
            <a:endParaRPr sz="1800" b="0" i="0" u="none" strike="noStrike" cap="none" baseline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1778" y="3993442"/>
            <a:ext cx="3668888" cy="275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Turn &amp; Talk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Check in with your grade level peers or your school team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Share something that you have added to your C-E-C chart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600"/>
              <a:t>Time to Move!</a:t>
            </a:r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/>
              <a:t>Please sit with others who are in a similar grade or teach a similar subject.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Your turn!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Work with your grade level peers or your school team to create or adapt a problem into a problem-based task.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You can start from: 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Suggested problems (see handout)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Suggested resource sites</a:t>
            </a:r>
          </a:p>
          <a:p>
            <a:pPr marL="457200" marR="0" lvl="1" indent="-22860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ymbol"/>
              <a:buChar char="■"/>
            </a:pPr>
            <a:r>
              <a:rPr lang="en-US" sz="1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your own materials</a:t>
            </a:r>
          </a:p>
          <a:p>
            <a:pPr marL="0" marR="0" indent="0" algn="l" rtl="0">
              <a:spcBef>
                <a:spcPts val="600"/>
              </a:spcBef>
              <a:buNone/>
            </a:pPr>
            <a:endParaRPr sz="180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lvl="0" rtl="0">
              <a:spcBef>
                <a:spcPts val="0"/>
              </a:spcBef>
              <a:buClr>
                <a:srgbClr val="595959"/>
              </a:buClr>
              <a:buSzPct val="100000"/>
              <a:buFont typeface="Rokkitt"/>
              <a:buChar char="■"/>
            </a:pPr>
            <a:r>
              <a:rPr lang="en-US" sz="20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If time allows, you can share your PBT with the rest of the attendees.</a:t>
            </a:r>
          </a:p>
          <a:p>
            <a:pPr marL="0" marR="0" lvl="0" indent="0" algn="l" rtl="0">
              <a:spcBef>
                <a:spcPts val="600"/>
              </a:spcBef>
              <a:buNone/>
            </a:pPr>
            <a:endParaRPr sz="180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Open Discussion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8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Thoughts, questions, ideas, etc.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PBT: Cats and Dogs!</a:t>
            </a:r>
          </a:p>
        </p:txBody>
      </p:sp>
      <p:pic>
        <p:nvPicPr>
          <p:cNvPr id="249" name="Shape 2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190" r="13189"/>
          <a:stretch/>
        </p:blipFill>
        <p:spPr>
          <a:xfrm>
            <a:off x="498518" y="1985963"/>
            <a:ext cx="3657600" cy="41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t="2216" b="2217"/>
          <a:stretch/>
        </p:blipFill>
        <p:spPr>
          <a:xfrm>
            <a:off x="4399878" y="1985963"/>
            <a:ext cx="3657600" cy="41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>
                <a:latin typeface="Rokkitt"/>
                <a:ea typeface="Rokkitt"/>
                <a:cs typeface="Rokkitt"/>
                <a:sym typeface="Rokkitt"/>
              </a:rPr>
              <a:t>PBT Learning Targets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98482" y="1985975"/>
            <a:ext cx="7661400" cy="414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-US" sz="2400">
                <a:latin typeface="Rokkitt"/>
                <a:ea typeface="Rokkitt"/>
                <a:cs typeface="Rokkitt"/>
                <a:sym typeface="Rokkitt"/>
              </a:rPr>
              <a:t>I can create a model to explain my mathematical thinking. </a:t>
            </a:r>
            <a:r>
              <a:rPr lang="en-US"/>
              <a:t> </a:t>
            </a:r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Rokkitt"/>
                <a:ea typeface="Rokkitt"/>
                <a:cs typeface="Rokkitt"/>
                <a:sym typeface="Rokkitt"/>
              </a:rPr>
              <a:t>I can be a team player by communicating my ideas and listening to others’ ideas.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PBT: Cats and Dogs!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98474" y="3430823"/>
            <a:ext cx="7556312" cy="2761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In a classroom of 30 students, 18 students have a dog and 15 students have a cat.  How many students could have both a cat and a dog?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Make a poster that shows your answer and how you got your answer. </a:t>
            </a: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72" y="1415224"/>
            <a:ext cx="2391987" cy="20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8753" y="1415224"/>
            <a:ext cx="1748372" cy="20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PBT: Cats and Dogs!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98474" y="1240936"/>
            <a:ext cx="7556312" cy="1722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In a classroom of 30 students, 18 students have a dog and 15 students have a cat.  How many students could have both a cat and a dog?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Represent your answer in as many ways as you can. </a:t>
            </a:r>
          </a:p>
        </p:txBody>
      </p:sp>
      <p:graphicFrame>
        <p:nvGraphicFramePr>
          <p:cNvPr id="273" name="Shape 273"/>
          <p:cNvGraphicFramePr/>
          <p:nvPr>
            <p:extLst>
              <p:ext uri="{D42A27DB-BD31-4B8C-83A1-F6EECF244321}">
                <p14:modId xmlns:p14="http://schemas.microsoft.com/office/powerpoint/2010/main" val="2913166291"/>
              </p:ext>
            </p:extLst>
          </p:nvPr>
        </p:nvGraphicFramePr>
        <p:xfrm>
          <a:off x="191176" y="2963648"/>
          <a:ext cx="8725803" cy="5670849"/>
        </p:xfrm>
        <a:graphic>
          <a:graphicData uri="http://schemas.openxmlformats.org/drawingml/2006/table">
            <a:tbl>
              <a:tblPr firstRow="1" bandRow="1">
                <a:noFill/>
                <a:tableStyleId>{E73259E6-BED4-4B07-A6EC-1F1586A0F241}</a:tableStyleId>
              </a:tblPr>
              <a:tblGrid>
                <a:gridCol w="2908601"/>
                <a:gridCol w="2908601"/>
                <a:gridCol w="2908601"/>
              </a:tblGrid>
              <a:tr h="3673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KNOW  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WANT to know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IDEAS</a:t>
                      </a:r>
                    </a:p>
                  </a:txBody>
                  <a:tcPr marL="91450" marR="91450" marT="45725" marB="45725" anchor="ctr"/>
                </a:tc>
              </a:tr>
              <a:tr h="5151151"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  <a:p>
                      <a:pPr marL="0" marR="0" lvl="0" indent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Turn &amp; Talk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What are your reactions to experiencing a PBT?</a:t>
            </a:r>
          </a:p>
          <a:p>
            <a:pPr marL="228600" marR="0" lvl="0" indent="-228600" algn="l" rtl="0">
              <a:spcBef>
                <a:spcPts val="2000"/>
              </a:spcBef>
              <a:buClr>
                <a:schemeClr val="accent1"/>
              </a:buClr>
              <a:buSzPct val="75000"/>
              <a:buFont typeface="Noto Symbol"/>
              <a:buChar char="■"/>
            </a:pPr>
            <a:r>
              <a:rPr lang="en-US" sz="20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Record your reaction in</a:t>
            </a:r>
            <a:r>
              <a:rPr lang="en-US" sz="2000" b="0" i="0" u="none" strike="noStrike" cap="none" baseline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your C-E-C chart.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2236</Words>
  <Application>Microsoft Macintosh PowerPoint</Application>
  <PresentationFormat>On-screen Show (4:3)</PresentationFormat>
  <Paragraphs>354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Advantage</vt:lpstr>
      <vt:lpstr>WELCOME! Please sit at a table with new friends  (i.e. people you have not met yet)   Fill out a index card with: your name &amp; email your school your grade level &amp; subject (if applicable)</vt:lpstr>
      <vt:lpstr>Creating and Implementing Problem-Based Tasks in Math</vt:lpstr>
      <vt:lpstr>Learning Targets</vt:lpstr>
      <vt:lpstr>Session Agenda</vt:lpstr>
      <vt:lpstr>PBT: Cats and Dogs!</vt:lpstr>
      <vt:lpstr>PBT Learning Targets</vt:lpstr>
      <vt:lpstr>PBT: Cats and Dogs!</vt:lpstr>
      <vt:lpstr>PBT: Cats and Dogs!</vt:lpstr>
      <vt:lpstr>Turn &amp; Talk</vt:lpstr>
      <vt:lpstr>Steps to Designing a  Problem-Based Task  (from Van de Walle et al)</vt:lpstr>
      <vt:lpstr>1. Begin with the Math</vt:lpstr>
      <vt:lpstr>2. Think About Your Students</vt:lpstr>
      <vt:lpstr>3. Crafting a Task</vt:lpstr>
      <vt:lpstr>CRITERIA FOR PROBLEM DEVELOPMENT</vt:lpstr>
      <vt:lpstr>Hitting the Sweet Spot</vt:lpstr>
      <vt:lpstr>Hitting the Sweet Spot for ALL kids</vt:lpstr>
      <vt:lpstr>Resources for Finding Problems</vt:lpstr>
      <vt:lpstr>Resources for Finding Problems</vt:lpstr>
      <vt:lpstr>Guarantee the Grapple </vt:lpstr>
      <vt:lpstr>PBT in Kindergarten</vt:lpstr>
      <vt:lpstr>PBT in Kindergarten</vt:lpstr>
      <vt:lpstr>Student Work </vt:lpstr>
      <vt:lpstr>PBT in 6th Grade</vt:lpstr>
      <vt:lpstr>Go-Karts: original </vt:lpstr>
      <vt:lpstr>Go-Karts: revised </vt:lpstr>
      <vt:lpstr>PowerPoint Presentation</vt:lpstr>
      <vt:lpstr>Go-Karts: Student Work</vt:lpstr>
      <vt:lpstr>Go-Karts: Student Work</vt:lpstr>
      <vt:lpstr>Turn &amp; Talk</vt:lpstr>
      <vt:lpstr>4. Predict What Will Happen</vt:lpstr>
      <vt:lpstr>5. Articulate Student Responsibilities</vt:lpstr>
      <vt:lpstr>Rubrics for Assessment</vt:lpstr>
      <vt:lpstr>Rubrics for Assessment</vt:lpstr>
      <vt:lpstr>Share exemplars</vt:lpstr>
      <vt:lpstr>6a. Plan the “Before” Portion</vt:lpstr>
      <vt:lpstr>6b. Plan the “During” Portion</vt:lpstr>
      <vt:lpstr>6c. Plan the “After” Portion</vt:lpstr>
      <vt:lpstr>How it really looks in Bill’s  classroom</vt:lpstr>
      <vt:lpstr>How it really looks in Ann’s Room</vt:lpstr>
      <vt:lpstr>PowerPoint Presentation</vt:lpstr>
      <vt:lpstr>Share and Debrief </vt:lpstr>
      <vt:lpstr>Management Tips</vt:lpstr>
      <vt:lpstr>Management Tips</vt:lpstr>
      <vt:lpstr>Centers! </vt:lpstr>
      <vt:lpstr>Turn &amp; Talk</vt:lpstr>
      <vt:lpstr>Time to Move!</vt:lpstr>
      <vt:lpstr>Your turn!</vt:lpstr>
      <vt:lpstr>Open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Please sit at a table with new friends  (i.e. people you have not met yet)   Fill out a index card with: your name &amp; email your school your grade level &amp; subject (if applicable)</dc:title>
  <cp:lastModifiedBy>Bill Day</cp:lastModifiedBy>
  <cp:revision>1</cp:revision>
  <dcterms:modified xsi:type="dcterms:W3CDTF">2015-05-11T21:11:12Z</dcterms:modified>
</cp:coreProperties>
</file>