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60" r:id="rId3"/>
    <p:sldId id="270" r:id="rId4"/>
    <p:sldId id="277" r:id="rId5"/>
    <p:sldId id="278" r:id="rId6"/>
    <p:sldId id="280" r:id="rId7"/>
    <p:sldId id="281" r:id="rId8"/>
    <p:sldId id="265" r:id="rId9"/>
    <p:sldId id="284" r:id="rId10"/>
    <p:sldId id="274" r:id="rId11"/>
    <p:sldId id="272" r:id="rId12"/>
    <p:sldId id="283" r:id="rId13"/>
    <p:sldId id="271" r:id="rId14"/>
    <p:sldId id="273" r:id="rId15"/>
    <p:sldId id="275" r:id="rId16"/>
    <p:sldId id="282"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tma-2k8r2-data1\Data1$\Public\Alumni%20Booklet%20Folder\Percentage%20enrolled%20by%20type%20of%20inst..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tma-2k8r2-data1\Data1$\Public\Alumni%20Booklet%20Folder\SAT%20Comparison%20Across%20City%20Data.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tma-2k8r2-data1\Data1$\Public\Alumni%20Booklet%20Folder\Scholarship%20Amount,%20per%20student%20(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percentStacked"/>
        <c:varyColors val="0"/>
        <c:ser>
          <c:idx val="1"/>
          <c:order val="0"/>
          <c:tx>
            <c:strRef>
              <c:f>Sheet1!$B$1</c:f>
              <c:strCache>
                <c:ptCount val="1"/>
                <c:pt idx="0">
                  <c:v>Public</c:v>
                </c:pt>
              </c:strCache>
            </c:strRef>
          </c:tx>
          <c:spPr>
            <a:solidFill>
              <a:schemeClr val="accent1"/>
            </a:solidFill>
          </c:spPr>
          <c:invertIfNegative val="0"/>
          <c:cat>
            <c:numRef>
              <c:f>Sheet1!$A$5:$A$11</c:f>
              <c:numCache>
                <c:formatCode>General</c:formatCode>
                <c:ptCount val="7"/>
                <c:pt idx="0">
                  <c:v>2008</c:v>
                </c:pt>
                <c:pt idx="1">
                  <c:v>2009</c:v>
                </c:pt>
                <c:pt idx="2">
                  <c:v>2010</c:v>
                </c:pt>
                <c:pt idx="3">
                  <c:v>2011</c:v>
                </c:pt>
                <c:pt idx="4">
                  <c:v>2012</c:v>
                </c:pt>
                <c:pt idx="5">
                  <c:v>2013</c:v>
                </c:pt>
                <c:pt idx="6">
                  <c:v>2014</c:v>
                </c:pt>
              </c:numCache>
            </c:numRef>
          </c:cat>
          <c:val>
            <c:numRef>
              <c:f>Sheet1!$B$5:$B$11</c:f>
              <c:numCache>
                <c:formatCode>0%</c:formatCode>
                <c:ptCount val="7"/>
                <c:pt idx="0">
                  <c:v>71</c:v>
                </c:pt>
                <c:pt idx="1">
                  <c:v>48</c:v>
                </c:pt>
                <c:pt idx="2">
                  <c:v>48</c:v>
                </c:pt>
                <c:pt idx="3">
                  <c:v>54</c:v>
                </c:pt>
                <c:pt idx="4">
                  <c:v>43</c:v>
                </c:pt>
                <c:pt idx="5">
                  <c:v>40</c:v>
                </c:pt>
                <c:pt idx="6">
                  <c:v>48</c:v>
                </c:pt>
              </c:numCache>
            </c:numRef>
          </c:val>
        </c:ser>
        <c:ser>
          <c:idx val="2"/>
          <c:order val="1"/>
          <c:tx>
            <c:strRef>
              <c:f>Sheet1!$C$1</c:f>
              <c:strCache>
                <c:ptCount val="1"/>
                <c:pt idx="0">
                  <c:v>Private</c:v>
                </c:pt>
              </c:strCache>
            </c:strRef>
          </c:tx>
          <c:spPr>
            <a:solidFill>
              <a:schemeClr val="accent6">
                <a:lumMod val="40000"/>
                <a:lumOff val="60000"/>
              </a:schemeClr>
            </a:solidFill>
          </c:spPr>
          <c:invertIfNegative val="0"/>
          <c:cat>
            <c:numRef>
              <c:f>Sheet1!$A$5:$A$11</c:f>
              <c:numCache>
                <c:formatCode>General</c:formatCode>
                <c:ptCount val="7"/>
                <c:pt idx="0">
                  <c:v>2008</c:v>
                </c:pt>
                <c:pt idx="1">
                  <c:v>2009</c:v>
                </c:pt>
                <c:pt idx="2">
                  <c:v>2010</c:v>
                </c:pt>
                <c:pt idx="3">
                  <c:v>2011</c:v>
                </c:pt>
                <c:pt idx="4">
                  <c:v>2012</c:v>
                </c:pt>
                <c:pt idx="5">
                  <c:v>2013</c:v>
                </c:pt>
                <c:pt idx="6">
                  <c:v>2014</c:v>
                </c:pt>
              </c:numCache>
            </c:numRef>
          </c:cat>
          <c:val>
            <c:numRef>
              <c:f>Sheet1!$C$5:$C$11</c:f>
              <c:numCache>
                <c:formatCode>0%</c:formatCode>
                <c:ptCount val="7"/>
                <c:pt idx="0">
                  <c:v>13</c:v>
                </c:pt>
                <c:pt idx="1">
                  <c:v>27</c:v>
                </c:pt>
                <c:pt idx="2">
                  <c:v>36</c:v>
                </c:pt>
                <c:pt idx="3">
                  <c:v>30</c:v>
                </c:pt>
                <c:pt idx="4">
                  <c:v>28</c:v>
                </c:pt>
                <c:pt idx="5">
                  <c:v>42</c:v>
                </c:pt>
                <c:pt idx="6">
                  <c:v>43</c:v>
                </c:pt>
              </c:numCache>
            </c:numRef>
          </c:val>
        </c:ser>
        <c:ser>
          <c:idx val="3"/>
          <c:order val="2"/>
          <c:tx>
            <c:strRef>
              <c:f>Sheet1!$D$1</c:f>
              <c:strCache>
                <c:ptCount val="1"/>
                <c:pt idx="0">
                  <c:v>Community</c:v>
                </c:pt>
              </c:strCache>
            </c:strRef>
          </c:tx>
          <c:spPr>
            <a:solidFill>
              <a:schemeClr val="accent3"/>
            </a:solidFill>
          </c:spPr>
          <c:invertIfNegative val="0"/>
          <c:cat>
            <c:numRef>
              <c:f>Sheet1!$A$5:$A$11</c:f>
              <c:numCache>
                <c:formatCode>General</c:formatCode>
                <c:ptCount val="7"/>
                <c:pt idx="0">
                  <c:v>2008</c:v>
                </c:pt>
                <c:pt idx="1">
                  <c:v>2009</c:v>
                </c:pt>
                <c:pt idx="2">
                  <c:v>2010</c:v>
                </c:pt>
                <c:pt idx="3">
                  <c:v>2011</c:v>
                </c:pt>
                <c:pt idx="4">
                  <c:v>2012</c:v>
                </c:pt>
                <c:pt idx="5">
                  <c:v>2013</c:v>
                </c:pt>
                <c:pt idx="6">
                  <c:v>2014</c:v>
                </c:pt>
              </c:numCache>
            </c:numRef>
          </c:cat>
          <c:val>
            <c:numRef>
              <c:f>Sheet1!$D$5:$D$11</c:f>
              <c:numCache>
                <c:formatCode>0%</c:formatCode>
                <c:ptCount val="7"/>
                <c:pt idx="0">
                  <c:v>4</c:v>
                </c:pt>
                <c:pt idx="1">
                  <c:v>16</c:v>
                </c:pt>
                <c:pt idx="2">
                  <c:v>8</c:v>
                </c:pt>
                <c:pt idx="3">
                  <c:v>10</c:v>
                </c:pt>
                <c:pt idx="4">
                  <c:v>18</c:v>
                </c:pt>
                <c:pt idx="5">
                  <c:v>11</c:v>
                </c:pt>
                <c:pt idx="6">
                  <c:v>4</c:v>
                </c:pt>
              </c:numCache>
            </c:numRef>
          </c:val>
        </c:ser>
        <c:ser>
          <c:idx val="4"/>
          <c:order val="3"/>
          <c:tx>
            <c:strRef>
              <c:f>Sheet1!$E$1</c:f>
              <c:strCache>
                <c:ptCount val="1"/>
                <c:pt idx="0">
                  <c:v>Unknown</c:v>
                </c:pt>
              </c:strCache>
            </c:strRef>
          </c:tx>
          <c:spPr>
            <a:solidFill>
              <a:schemeClr val="tx2">
                <a:lumMod val="50000"/>
              </a:schemeClr>
            </a:solidFill>
          </c:spPr>
          <c:invertIfNegative val="0"/>
          <c:cat>
            <c:numRef>
              <c:f>Sheet1!$A$5:$A$11</c:f>
              <c:numCache>
                <c:formatCode>General</c:formatCode>
                <c:ptCount val="7"/>
                <c:pt idx="0">
                  <c:v>2008</c:v>
                </c:pt>
                <c:pt idx="1">
                  <c:v>2009</c:v>
                </c:pt>
                <c:pt idx="2">
                  <c:v>2010</c:v>
                </c:pt>
                <c:pt idx="3">
                  <c:v>2011</c:v>
                </c:pt>
                <c:pt idx="4">
                  <c:v>2012</c:v>
                </c:pt>
                <c:pt idx="5">
                  <c:v>2013</c:v>
                </c:pt>
                <c:pt idx="6">
                  <c:v>2014</c:v>
                </c:pt>
              </c:numCache>
            </c:numRef>
          </c:cat>
          <c:val>
            <c:numRef>
              <c:f>Sheet1!$E$5:$E$11</c:f>
              <c:numCache>
                <c:formatCode>0%</c:formatCode>
                <c:ptCount val="7"/>
                <c:pt idx="0">
                  <c:v>11</c:v>
                </c:pt>
                <c:pt idx="1">
                  <c:v>8</c:v>
                </c:pt>
                <c:pt idx="2">
                  <c:v>8</c:v>
                </c:pt>
                <c:pt idx="3">
                  <c:v>6</c:v>
                </c:pt>
                <c:pt idx="4">
                  <c:v>11</c:v>
                </c:pt>
                <c:pt idx="5">
                  <c:v>7</c:v>
                </c:pt>
                <c:pt idx="6">
                  <c:v>5</c:v>
                </c:pt>
              </c:numCache>
            </c:numRef>
          </c:val>
        </c:ser>
        <c:dLbls>
          <c:showLegendKey val="0"/>
          <c:showVal val="0"/>
          <c:showCatName val="0"/>
          <c:showSerName val="0"/>
          <c:showPercent val="0"/>
          <c:showBubbleSize val="0"/>
        </c:dLbls>
        <c:gapWidth val="150"/>
        <c:overlap val="100"/>
        <c:axId val="121498624"/>
        <c:axId val="128463616"/>
      </c:barChart>
      <c:catAx>
        <c:axId val="121498624"/>
        <c:scaling>
          <c:orientation val="minMax"/>
        </c:scaling>
        <c:delete val="0"/>
        <c:axPos val="l"/>
        <c:numFmt formatCode="General" sourceLinked="1"/>
        <c:majorTickMark val="out"/>
        <c:minorTickMark val="none"/>
        <c:tickLblPos val="nextTo"/>
        <c:crossAx val="128463616"/>
        <c:crosses val="autoZero"/>
        <c:auto val="1"/>
        <c:lblAlgn val="ctr"/>
        <c:lblOffset val="100"/>
        <c:noMultiLvlLbl val="0"/>
      </c:catAx>
      <c:valAx>
        <c:axId val="128463616"/>
        <c:scaling>
          <c:orientation val="minMax"/>
        </c:scaling>
        <c:delete val="0"/>
        <c:axPos val="b"/>
        <c:majorGridlines/>
        <c:numFmt formatCode="0%" sourceLinked="1"/>
        <c:majorTickMark val="out"/>
        <c:minorTickMark val="none"/>
        <c:tickLblPos val="nextTo"/>
        <c:crossAx val="121498624"/>
        <c:crosses val="autoZero"/>
        <c:crossBetween val="between"/>
        <c:majorUnit val="0.1"/>
      </c:valAx>
    </c:plotArea>
    <c:legend>
      <c:legendPos val="r"/>
      <c:layout/>
      <c:overlay val="0"/>
    </c:legend>
    <c:plotVisOnly val="1"/>
    <c:dispBlanksAs val="gap"/>
    <c:showDLblsOverMax val="0"/>
  </c:chart>
  <c:spPr>
    <a:noFill/>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912458462670944E-2"/>
          <c:y val="3.7203754939630226E-2"/>
          <c:w val="0.72910310600958939"/>
          <c:h val="0.57839742525846971"/>
        </c:manualLayout>
      </c:layout>
      <c:lineChart>
        <c:grouping val="standard"/>
        <c:varyColors val="0"/>
        <c:ser>
          <c:idx val="0"/>
          <c:order val="0"/>
          <c:tx>
            <c:strRef>
              <c:f>Sheet1!$A$2</c:f>
              <c:strCache>
                <c:ptCount val="1"/>
                <c:pt idx="0">
                  <c:v>Thurgood Marshall Academy</c:v>
                </c:pt>
              </c:strCache>
            </c:strRef>
          </c:tx>
          <c:spPr>
            <a:ln>
              <a:solidFill>
                <a:schemeClr val="accent2"/>
              </a:solidFill>
            </a:ln>
          </c:spPr>
          <c:marker>
            <c:spPr>
              <a:solidFill>
                <a:schemeClr val="accent2"/>
              </a:solidFill>
              <a:ln>
                <a:solidFill>
                  <a:schemeClr val="accent2"/>
                </a:solidFill>
              </a:ln>
            </c:spPr>
          </c:marker>
          <c:cat>
            <c:numRef>
              <c:f>Sheet1!$B$1:$H$1</c:f>
              <c:numCache>
                <c:formatCode>General</c:formatCode>
                <c:ptCount val="7"/>
                <c:pt idx="0">
                  <c:v>2008</c:v>
                </c:pt>
                <c:pt idx="1">
                  <c:v>2009</c:v>
                </c:pt>
                <c:pt idx="2">
                  <c:v>2010</c:v>
                </c:pt>
                <c:pt idx="3">
                  <c:v>2011</c:v>
                </c:pt>
                <c:pt idx="4">
                  <c:v>2012</c:v>
                </c:pt>
                <c:pt idx="5">
                  <c:v>2013</c:v>
                </c:pt>
                <c:pt idx="6" formatCode="@">
                  <c:v>2014</c:v>
                </c:pt>
              </c:numCache>
            </c:numRef>
          </c:cat>
          <c:val>
            <c:numRef>
              <c:f>Sheet1!$B$2:$H$2</c:f>
              <c:numCache>
                <c:formatCode>General</c:formatCode>
                <c:ptCount val="7"/>
                <c:pt idx="0">
                  <c:v>757</c:v>
                </c:pt>
                <c:pt idx="1">
                  <c:v>812</c:v>
                </c:pt>
                <c:pt idx="2">
                  <c:v>849</c:v>
                </c:pt>
                <c:pt idx="3">
                  <c:v>866</c:v>
                </c:pt>
                <c:pt idx="4">
                  <c:v>823</c:v>
                </c:pt>
                <c:pt idx="5">
                  <c:v>829</c:v>
                </c:pt>
                <c:pt idx="6">
                  <c:v>831</c:v>
                </c:pt>
              </c:numCache>
            </c:numRef>
          </c:val>
          <c:smooth val="0"/>
        </c:ser>
        <c:ser>
          <c:idx val="1"/>
          <c:order val="1"/>
          <c:tx>
            <c:strRef>
              <c:f>Sheet1!$A$3</c:f>
              <c:strCache>
                <c:ptCount val="1"/>
                <c:pt idx="0">
                  <c:v>Washington DC: African American Students</c:v>
                </c:pt>
              </c:strCache>
            </c:strRef>
          </c:tx>
          <c:spPr>
            <a:ln>
              <a:solidFill>
                <a:schemeClr val="bg1">
                  <a:lumMod val="75000"/>
                </a:schemeClr>
              </a:solidFill>
            </a:ln>
          </c:spPr>
          <c:marker>
            <c:spPr>
              <a:solidFill>
                <a:schemeClr val="bg1">
                  <a:lumMod val="65000"/>
                </a:schemeClr>
              </a:solidFill>
              <a:ln>
                <a:solidFill>
                  <a:schemeClr val="bg1">
                    <a:lumMod val="75000"/>
                  </a:schemeClr>
                </a:solidFill>
              </a:ln>
            </c:spPr>
          </c:marker>
          <c:cat>
            <c:numRef>
              <c:f>Sheet1!$B$1:$H$1</c:f>
              <c:numCache>
                <c:formatCode>General</c:formatCode>
                <c:ptCount val="7"/>
                <c:pt idx="0">
                  <c:v>2008</c:v>
                </c:pt>
                <c:pt idx="1">
                  <c:v>2009</c:v>
                </c:pt>
                <c:pt idx="2">
                  <c:v>2010</c:v>
                </c:pt>
                <c:pt idx="3">
                  <c:v>2011</c:v>
                </c:pt>
                <c:pt idx="4">
                  <c:v>2012</c:v>
                </c:pt>
                <c:pt idx="5">
                  <c:v>2013</c:v>
                </c:pt>
                <c:pt idx="6" formatCode="@">
                  <c:v>2014</c:v>
                </c:pt>
              </c:numCache>
            </c:numRef>
          </c:cat>
          <c:val>
            <c:numRef>
              <c:f>Sheet1!$B$3:$H$3</c:f>
              <c:numCache>
                <c:formatCode>General</c:formatCode>
                <c:ptCount val="7"/>
                <c:pt idx="0">
                  <c:v>786</c:v>
                </c:pt>
                <c:pt idx="1">
                  <c:v>773</c:v>
                </c:pt>
                <c:pt idx="2">
                  <c:v>800</c:v>
                </c:pt>
                <c:pt idx="3">
                  <c:v>795</c:v>
                </c:pt>
                <c:pt idx="4">
                  <c:v>793</c:v>
                </c:pt>
                <c:pt idx="5">
                  <c:v>804</c:v>
                </c:pt>
                <c:pt idx="6">
                  <c:v>758</c:v>
                </c:pt>
              </c:numCache>
            </c:numRef>
          </c:val>
          <c:smooth val="0"/>
        </c:ser>
        <c:ser>
          <c:idx val="2"/>
          <c:order val="2"/>
          <c:tx>
            <c:strRef>
              <c:f>Sheet1!$A$4</c:f>
              <c:strCache>
                <c:ptCount val="1"/>
                <c:pt idx="0">
                  <c:v>DC Public Schools (DCPS and Charter)</c:v>
                </c:pt>
              </c:strCache>
            </c:strRef>
          </c:tx>
          <c:spPr>
            <a:ln w="25400" cap="flat" cmpd="sng" algn="ctr">
              <a:solidFill>
                <a:schemeClr val="accent1"/>
              </a:solidFill>
              <a:prstDash val="solid"/>
            </a:ln>
            <a:effectLst/>
          </c:spPr>
          <c:marker>
            <c:spPr>
              <a:solidFill>
                <a:schemeClr val="lt1"/>
              </a:solidFill>
              <a:ln w="25400" cap="flat" cmpd="sng" algn="ctr">
                <a:solidFill>
                  <a:schemeClr val="accent1"/>
                </a:solidFill>
                <a:prstDash val="solid"/>
              </a:ln>
              <a:effectLst/>
            </c:spPr>
          </c:marker>
          <c:cat>
            <c:numRef>
              <c:f>Sheet1!$B$1:$H$1</c:f>
              <c:numCache>
                <c:formatCode>General</c:formatCode>
                <c:ptCount val="7"/>
                <c:pt idx="0">
                  <c:v>2008</c:v>
                </c:pt>
                <c:pt idx="1">
                  <c:v>2009</c:v>
                </c:pt>
                <c:pt idx="2">
                  <c:v>2010</c:v>
                </c:pt>
                <c:pt idx="3">
                  <c:v>2011</c:v>
                </c:pt>
                <c:pt idx="4">
                  <c:v>2012</c:v>
                </c:pt>
                <c:pt idx="5">
                  <c:v>2013</c:v>
                </c:pt>
                <c:pt idx="6" formatCode="@">
                  <c:v>2014</c:v>
                </c:pt>
              </c:numCache>
            </c:numRef>
          </c:cat>
          <c:val>
            <c:numRef>
              <c:f>Sheet1!$B$4:$H$4</c:f>
              <c:numCache>
                <c:formatCode>General</c:formatCode>
                <c:ptCount val="7"/>
                <c:pt idx="0">
                  <c:v>802</c:v>
                </c:pt>
                <c:pt idx="1">
                  <c:v>797</c:v>
                </c:pt>
                <c:pt idx="2">
                  <c:v>823</c:v>
                </c:pt>
                <c:pt idx="3">
                  <c:v>819</c:v>
                </c:pt>
                <c:pt idx="4">
                  <c:v>796</c:v>
                </c:pt>
                <c:pt idx="5">
                  <c:v>807</c:v>
                </c:pt>
                <c:pt idx="6">
                  <c:v>750</c:v>
                </c:pt>
              </c:numCache>
            </c:numRef>
          </c:val>
          <c:smooth val="0"/>
        </c:ser>
        <c:ser>
          <c:idx val="3"/>
          <c:order val="3"/>
          <c:tx>
            <c:strRef>
              <c:f>Sheet1!$A$5</c:f>
              <c:strCache>
                <c:ptCount val="1"/>
                <c:pt idx="0">
                  <c:v>National Average African American Students</c:v>
                </c:pt>
              </c:strCache>
            </c:strRef>
          </c:tx>
          <c:cat>
            <c:numRef>
              <c:f>Sheet1!$B$1:$H$1</c:f>
              <c:numCache>
                <c:formatCode>General</c:formatCode>
                <c:ptCount val="7"/>
                <c:pt idx="0">
                  <c:v>2008</c:v>
                </c:pt>
                <c:pt idx="1">
                  <c:v>2009</c:v>
                </c:pt>
                <c:pt idx="2">
                  <c:v>2010</c:v>
                </c:pt>
                <c:pt idx="3">
                  <c:v>2011</c:v>
                </c:pt>
                <c:pt idx="4">
                  <c:v>2012</c:v>
                </c:pt>
                <c:pt idx="5">
                  <c:v>2013</c:v>
                </c:pt>
                <c:pt idx="6" formatCode="@">
                  <c:v>2014</c:v>
                </c:pt>
              </c:numCache>
            </c:numRef>
          </c:cat>
          <c:val>
            <c:numRef>
              <c:f>Sheet1!$B$5:$H$5</c:f>
              <c:numCache>
                <c:formatCode>General</c:formatCode>
                <c:ptCount val="7"/>
                <c:pt idx="0">
                  <c:v>859</c:v>
                </c:pt>
                <c:pt idx="1">
                  <c:v>855</c:v>
                </c:pt>
                <c:pt idx="2">
                  <c:v>862</c:v>
                </c:pt>
                <c:pt idx="3">
                  <c:v>860</c:v>
                </c:pt>
                <c:pt idx="4">
                  <c:v>856</c:v>
                </c:pt>
                <c:pt idx="5">
                  <c:v>860</c:v>
                </c:pt>
                <c:pt idx="6">
                  <c:v>860</c:v>
                </c:pt>
              </c:numCache>
            </c:numRef>
          </c:val>
          <c:smooth val="0"/>
        </c:ser>
        <c:dLbls>
          <c:showLegendKey val="0"/>
          <c:showVal val="0"/>
          <c:showCatName val="0"/>
          <c:showSerName val="0"/>
          <c:showPercent val="0"/>
          <c:showBubbleSize val="0"/>
        </c:dLbls>
        <c:marker val="1"/>
        <c:smooth val="0"/>
        <c:axId val="75164288"/>
        <c:axId val="83454592"/>
      </c:lineChart>
      <c:catAx>
        <c:axId val="75164288"/>
        <c:scaling>
          <c:orientation val="minMax"/>
        </c:scaling>
        <c:delete val="0"/>
        <c:axPos val="b"/>
        <c:numFmt formatCode="General" sourceLinked="1"/>
        <c:majorTickMark val="none"/>
        <c:minorTickMark val="none"/>
        <c:tickLblPos val="nextTo"/>
        <c:crossAx val="83454592"/>
        <c:crosses val="autoZero"/>
        <c:auto val="1"/>
        <c:lblAlgn val="ctr"/>
        <c:lblOffset val="100"/>
        <c:noMultiLvlLbl val="0"/>
      </c:catAx>
      <c:valAx>
        <c:axId val="83454592"/>
        <c:scaling>
          <c:orientation val="minMax"/>
          <c:max val="1000"/>
          <c:min val="600"/>
        </c:scaling>
        <c:delete val="0"/>
        <c:axPos val="l"/>
        <c:numFmt formatCode="General" sourceLinked="1"/>
        <c:majorTickMark val="none"/>
        <c:minorTickMark val="none"/>
        <c:tickLblPos val="nextTo"/>
        <c:spPr>
          <a:ln w="9525">
            <a:noFill/>
          </a:ln>
        </c:spPr>
        <c:crossAx val="75164288"/>
        <c:crosses val="autoZero"/>
        <c:crossBetween val="between"/>
      </c:valAx>
      <c:spPr>
        <a:noFill/>
        <a:ln w="25400" cap="flat" cmpd="sng" algn="ctr">
          <a:noFill/>
          <a:prstDash val="solid"/>
        </a:ln>
        <a:effectLst/>
      </c:spPr>
    </c:plotArea>
    <c:legend>
      <c:legendPos val="b"/>
      <c:layout>
        <c:manualLayout>
          <c:xMode val="edge"/>
          <c:yMode val="edge"/>
          <c:x val="1.209160975932096E-2"/>
          <c:y val="0.72655732298719033"/>
          <c:w val="0.80610377415905199"/>
          <c:h val="0.14157923410836365"/>
        </c:manualLayout>
      </c:layout>
      <c:overlay val="0"/>
    </c:legend>
    <c:plotVisOnly val="1"/>
    <c:dispBlanksAs val="gap"/>
    <c:showDLblsOverMax val="0"/>
  </c:chart>
  <c:spPr>
    <a:noFill/>
    <a:ln>
      <a:noFill/>
    </a:ln>
  </c:sp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Student Financial Aid 2010-2014	</a:t>
            </a:r>
          </a:p>
        </c:rich>
      </c:tx>
      <c:layout/>
      <c:overlay val="0"/>
    </c:title>
    <c:autoTitleDeleted val="0"/>
    <c:plotArea>
      <c:layout>
        <c:manualLayout>
          <c:layoutTarget val="inner"/>
          <c:xMode val="edge"/>
          <c:yMode val="edge"/>
          <c:x val="0.11698741701404972"/>
          <c:y val="0.1600667722426122"/>
          <c:w val="0.78000964952910301"/>
          <c:h val="0.54301780463338023"/>
        </c:manualLayout>
      </c:layout>
      <c:barChart>
        <c:barDir val="col"/>
        <c:grouping val="clustered"/>
        <c:varyColors val="0"/>
        <c:ser>
          <c:idx val="0"/>
          <c:order val="0"/>
          <c:tx>
            <c:strRef>
              <c:f>'% Receiving Scholarships'!$A$9</c:f>
              <c:strCache>
                <c:ptCount val="1"/>
                <c:pt idx="0">
                  <c:v>Receive Financial Aid</c:v>
                </c:pt>
              </c:strCache>
            </c:strRef>
          </c:tx>
          <c:spPr>
            <a:solidFill>
              <a:schemeClr val="bg1">
                <a:lumMod val="65000"/>
              </a:schemeClr>
            </a:solidFill>
          </c:spPr>
          <c:invertIfNegative val="0"/>
          <c:dLbls>
            <c:dLbl>
              <c:idx val="0"/>
              <c:layout>
                <c:manualLayout>
                  <c:x val="-2.2222222222222195E-2"/>
                  <c:y val="0.10477763196267133"/>
                </c:manualLayout>
              </c:layout>
              <c:spPr/>
              <c:txPr>
                <a:bodyPr/>
                <a:lstStyle/>
                <a:p>
                  <a:pPr>
                    <a:defRPr b="1">
                      <a:solidFill>
                        <a:schemeClr val="bg1"/>
                      </a:solidFill>
                    </a:defRPr>
                  </a:pPr>
                  <a:endParaRPr lang="en-US"/>
                </a:p>
              </c:txPr>
              <c:dLblPos val="outEnd"/>
              <c:showLegendKey val="0"/>
              <c:showVal val="1"/>
              <c:showCatName val="0"/>
              <c:showSerName val="0"/>
              <c:showPercent val="0"/>
              <c:showBubbleSize val="0"/>
            </c:dLbl>
            <c:txPr>
              <a:bodyPr/>
              <a:lstStyle/>
              <a:p>
                <a:pPr>
                  <a:defRPr>
                    <a:solidFill>
                      <a:schemeClr val="bg1"/>
                    </a:solidFill>
                  </a:defRPr>
                </a:pPr>
                <a:endParaRPr lang="en-US"/>
              </a:p>
            </c:txPr>
            <c:dLblPos val="ctr"/>
            <c:showLegendKey val="0"/>
            <c:showVal val="1"/>
            <c:showCatName val="0"/>
            <c:showSerName val="0"/>
            <c:showPercent val="0"/>
            <c:showBubbleSize val="0"/>
            <c:showLeaderLines val="0"/>
          </c:dLbls>
          <c:cat>
            <c:strRef>
              <c:f>'% Receiving Scholarships'!$B$8</c:f>
              <c:strCache>
                <c:ptCount val="1"/>
                <c:pt idx="0">
                  <c:v>Money</c:v>
                </c:pt>
              </c:strCache>
            </c:strRef>
          </c:cat>
          <c:val>
            <c:numRef>
              <c:f>'% Receiving Scholarships'!$B$9</c:f>
              <c:numCache>
                <c:formatCode>0.0%</c:formatCode>
                <c:ptCount val="1"/>
                <c:pt idx="0">
                  <c:v>0.999</c:v>
                </c:pt>
              </c:numCache>
            </c:numRef>
          </c:val>
        </c:ser>
        <c:ser>
          <c:idx val="1"/>
          <c:order val="1"/>
          <c:tx>
            <c:strRef>
              <c:f>'% Receiving Scholarships'!$A$10</c:f>
              <c:strCache>
                <c:ptCount val="1"/>
                <c:pt idx="0">
                  <c:v>Receive Institutional Grants</c:v>
                </c:pt>
              </c:strCache>
            </c:strRef>
          </c:tx>
          <c:spPr>
            <a:solidFill>
              <a:schemeClr val="accent1">
                <a:lumMod val="40000"/>
                <a:lumOff val="60000"/>
              </a:schemeClr>
            </a:solidFill>
          </c:spPr>
          <c:invertIfNegative val="0"/>
          <c:dLbls>
            <c:dLbl>
              <c:idx val="0"/>
              <c:layout>
                <c:manualLayout>
                  <c:x val="-5.5555555555555558E-3"/>
                  <c:y val="0.22262503645377671"/>
                </c:manualLayout>
              </c:layout>
              <c:spPr/>
              <c:txPr>
                <a:bodyPr/>
                <a:lstStyle/>
                <a:p>
                  <a:pPr>
                    <a:defRPr b="1">
                      <a:solidFill>
                        <a:schemeClr val="bg1"/>
                      </a:solidFill>
                    </a:defRPr>
                  </a:pPr>
                  <a:endParaRPr lang="en-US"/>
                </a:p>
              </c:txPr>
              <c:dLblPos val="outEnd"/>
              <c:showLegendKey val="0"/>
              <c:showVal val="1"/>
              <c:showCatName val="0"/>
              <c:showSerName val="0"/>
              <c:showPercent val="0"/>
              <c:showBubbleSize val="0"/>
            </c:dLbl>
            <c:txPr>
              <a:bodyPr/>
              <a:lstStyle/>
              <a:p>
                <a:pPr>
                  <a:defRPr b="1"/>
                </a:pPr>
                <a:endParaRPr lang="en-US"/>
              </a:p>
            </c:txPr>
            <c:dLblPos val="ctr"/>
            <c:showLegendKey val="0"/>
            <c:showVal val="1"/>
            <c:showCatName val="0"/>
            <c:showSerName val="0"/>
            <c:showPercent val="0"/>
            <c:showBubbleSize val="0"/>
            <c:showLeaderLines val="0"/>
          </c:dLbls>
          <c:cat>
            <c:strRef>
              <c:f>'% Receiving Scholarships'!$B$8</c:f>
              <c:strCache>
                <c:ptCount val="1"/>
                <c:pt idx="0">
                  <c:v>Money</c:v>
                </c:pt>
              </c:strCache>
            </c:strRef>
          </c:cat>
          <c:val>
            <c:numRef>
              <c:f>'% Receiving Scholarships'!$B$10</c:f>
              <c:numCache>
                <c:formatCode>0%</c:formatCode>
                <c:ptCount val="1"/>
                <c:pt idx="0">
                  <c:v>0.82</c:v>
                </c:pt>
              </c:numCache>
            </c:numRef>
          </c:val>
        </c:ser>
        <c:ser>
          <c:idx val="2"/>
          <c:order val="2"/>
          <c:tx>
            <c:strRef>
              <c:f>'% Receiving Scholarships'!$A$11</c:f>
              <c:strCache>
                <c:ptCount val="1"/>
                <c:pt idx="0">
                  <c:v>Receive Private Scholarships</c:v>
                </c:pt>
              </c:strCache>
            </c:strRef>
          </c:tx>
          <c:spPr>
            <a:solidFill>
              <a:schemeClr val="accent6">
                <a:lumMod val="60000"/>
                <a:lumOff val="40000"/>
              </a:schemeClr>
            </a:solidFill>
          </c:spPr>
          <c:invertIfNegative val="0"/>
          <c:dLbls>
            <c:dLbl>
              <c:idx val="0"/>
              <c:layout>
                <c:manualLayout>
                  <c:x val="0"/>
                  <c:y val="0.1374653689122193"/>
                </c:manualLayout>
              </c:layout>
              <c:spPr/>
              <c:txPr>
                <a:bodyPr/>
                <a:lstStyle/>
                <a:p>
                  <a:pPr>
                    <a:defRPr b="1">
                      <a:solidFill>
                        <a:schemeClr val="bg1"/>
                      </a:solidFill>
                    </a:defRPr>
                  </a:pPr>
                  <a:endParaRPr lang="en-US"/>
                </a:p>
              </c:txPr>
              <c:dLblPos val="outEnd"/>
              <c:showLegendKey val="0"/>
              <c:showVal val="1"/>
              <c:showCatName val="0"/>
              <c:showSerName val="0"/>
              <c:showPercent val="0"/>
              <c:showBubbleSize val="0"/>
            </c:dLbl>
            <c:txPr>
              <a:bodyPr/>
              <a:lstStyle/>
              <a:p>
                <a:pPr>
                  <a:defRPr b="1"/>
                </a:pPr>
                <a:endParaRPr lang="en-US"/>
              </a:p>
            </c:txPr>
            <c:dLblPos val="ctr"/>
            <c:showLegendKey val="0"/>
            <c:showVal val="1"/>
            <c:showCatName val="0"/>
            <c:showSerName val="0"/>
            <c:showPercent val="0"/>
            <c:showBubbleSize val="0"/>
            <c:showLeaderLines val="0"/>
          </c:dLbls>
          <c:cat>
            <c:strRef>
              <c:f>'% Receiving Scholarships'!$B$8</c:f>
              <c:strCache>
                <c:ptCount val="1"/>
                <c:pt idx="0">
                  <c:v>Money</c:v>
                </c:pt>
              </c:strCache>
            </c:strRef>
          </c:cat>
          <c:val>
            <c:numRef>
              <c:f>'% Receiving Scholarships'!$B$11</c:f>
              <c:numCache>
                <c:formatCode>0%</c:formatCode>
                <c:ptCount val="1"/>
                <c:pt idx="0">
                  <c:v>0.33</c:v>
                </c:pt>
              </c:numCache>
            </c:numRef>
          </c:val>
        </c:ser>
        <c:dLbls>
          <c:dLblPos val="ctr"/>
          <c:showLegendKey val="0"/>
          <c:showVal val="1"/>
          <c:showCatName val="0"/>
          <c:showSerName val="0"/>
          <c:showPercent val="0"/>
          <c:showBubbleSize val="0"/>
        </c:dLbls>
        <c:gapWidth val="75"/>
        <c:overlap val="40"/>
        <c:axId val="129972096"/>
        <c:axId val="129973632"/>
      </c:barChart>
      <c:catAx>
        <c:axId val="129972096"/>
        <c:scaling>
          <c:orientation val="minMax"/>
        </c:scaling>
        <c:delete val="0"/>
        <c:axPos val="b"/>
        <c:numFmt formatCode="General" sourceLinked="1"/>
        <c:majorTickMark val="none"/>
        <c:minorTickMark val="none"/>
        <c:tickLblPos val="nextTo"/>
        <c:crossAx val="129973632"/>
        <c:crosses val="autoZero"/>
        <c:auto val="1"/>
        <c:lblAlgn val="ctr"/>
        <c:lblOffset val="100"/>
        <c:noMultiLvlLbl val="0"/>
      </c:catAx>
      <c:valAx>
        <c:axId val="129973632"/>
        <c:scaling>
          <c:orientation val="minMax"/>
          <c:max val="1"/>
        </c:scaling>
        <c:delete val="0"/>
        <c:axPos val="l"/>
        <c:majorGridlines/>
        <c:numFmt formatCode="0.0%" sourceLinked="1"/>
        <c:majorTickMark val="none"/>
        <c:minorTickMark val="none"/>
        <c:tickLblPos val="nextTo"/>
        <c:crossAx val="129972096"/>
        <c:crosses val="autoZero"/>
        <c:crossBetween val="between"/>
      </c:valAx>
    </c:plotArea>
    <c:legend>
      <c:legendPos val="r"/>
      <c:layout>
        <c:manualLayout>
          <c:xMode val="edge"/>
          <c:yMode val="edge"/>
          <c:x val="3.9281689053574188E-2"/>
          <c:y val="0.79925074426848119"/>
          <c:w val="0.85777713447583759"/>
          <c:h val="0.15310978270864903"/>
        </c:manualLayout>
      </c:layout>
      <c:overlay val="0"/>
    </c:legend>
    <c:plotVisOnly val="1"/>
    <c:dispBlanksAs val="gap"/>
    <c:showDLblsOverMax val="0"/>
  </c:chart>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0.7565</cdr:x>
      <cdr:y>0.15844</cdr:y>
    </cdr:from>
    <cdr:to>
      <cdr:x>0.84109</cdr:x>
      <cdr:y>0.23701</cdr:y>
    </cdr:to>
    <cdr:sp macro="" textlink="">
      <cdr:nvSpPr>
        <cdr:cNvPr id="2" name="TextBox 1"/>
        <cdr:cNvSpPr txBox="1"/>
      </cdr:nvSpPr>
      <cdr:spPr>
        <a:xfrm xmlns:a="http://schemas.openxmlformats.org/drawingml/2006/main">
          <a:off x="4497964" y="516467"/>
          <a:ext cx="502933" cy="25611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t>860</a:t>
          </a:r>
        </a:p>
      </cdr:txBody>
    </cdr:sp>
  </cdr:relSizeAnchor>
  <cdr:relSizeAnchor xmlns:cdr="http://schemas.openxmlformats.org/drawingml/2006/chartDrawing">
    <cdr:from>
      <cdr:x>0.7565</cdr:x>
      <cdr:y>0.25195</cdr:y>
    </cdr:from>
    <cdr:to>
      <cdr:x>0.83267</cdr:x>
      <cdr:y>0.3079</cdr:y>
    </cdr:to>
    <cdr:sp macro="" textlink="">
      <cdr:nvSpPr>
        <cdr:cNvPr id="3" name="TextBox 2"/>
        <cdr:cNvSpPr txBox="1"/>
      </cdr:nvSpPr>
      <cdr:spPr>
        <a:xfrm xmlns:a="http://schemas.openxmlformats.org/drawingml/2006/main">
          <a:off x="4036802" y="782871"/>
          <a:ext cx="406458" cy="17386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t>831</a:t>
          </a:r>
        </a:p>
      </cdr:txBody>
    </cdr:sp>
  </cdr:relSizeAnchor>
  <cdr:relSizeAnchor xmlns:cdr="http://schemas.openxmlformats.org/drawingml/2006/chartDrawing">
    <cdr:from>
      <cdr:x>0.09339</cdr:x>
      <cdr:y>0.16076</cdr:y>
    </cdr:from>
    <cdr:to>
      <cdr:x>0.18332</cdr:x>
      <cdr:y>0.22913</cdr:y>
    </cdr:to>
    <cdr:sp macro="" textlink="">
      <cdr:nvSpPr>
        <cdr:cNvPr id="4" name="TextBox 3"/>
        <cdr:cNvSpPr txBox="1"/>
      </cdr:nvSpPr>
      <cdr:spPr>
        <a:xfrm xmlns:a="http://schemas.openxmlformats.org/drawingml/2006/main">
          <a:off x="498323" y="499534"/>
          <a:ext cx="479899" cy="21243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t>864</a:t>
          </a:r>
        </a:p>
      </cdr:txBody>
    </cdr:sp>
  </cdr:relSizeAnchor>
  <cdr:relSizeAnchor xmlns:cdr="http://schemas.openxmlformats.org/drawingml/2006/chartDrawing">
    <cdr:from>
      <cdr:x>0.06155</cdr:x>
      <cdr:y>0.25886</cdr:y>
    </cdr:from>
    <cdr:to>
      <cdr:x>0.15859</cdr:x>
      <cdr:y>0.32656</cdr:y>
    </cdr:to>
    <cdr:sp macro="" textlink="">
      <cdr:nvSpPr>
        <cdr:cNvPr id="5" name="TextBox 4"/>
        <cdr:cNvSpPr txBox="1"/>
      </cdr:nvSpPr>
      <cdr:spPr>
        <a:xfrm xmlns:a="http://schemas.openxmlformats.org/drawingml/2006/main">
          <a:off x="328460" y="804334"/>
          <a:ext cx="517822" cy="21036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t>818</a:t>
          </a:r>
        </a:p>
      </cdr:txBody>
    </cdr:sp>
  </cdr:relSizeAnchor>
  <cdr:relSizeAnchor xmlns:cdr="http://schemas.openxmlformats.org/drawingml/2006/chartDrawing">
    <cdr:from>
      <cdr:x>0.05248</cdr:x>
      <cdr:y>0.37931</cdr:y>
    </cdr:from>
    <cdr:to>
      <cdr:x>0.13429</cdr:x>
      <cdr:y>0.47495</cdr:y>
    </cdr:to>
    <cdr:sp macro="" textlink="">
      <cdr:nvSpPr>
        <cdr:cNvPr id="6" name="TextBox 5"/>
        <cdr:cNvSpPr txBox="1"/>
      </cdr:nvSpPr>
      <cdr:spPr>
        <a:xfrm xmlns:a="http://schemas.openxmlformats.org/drawingml/2006/main">
          <a:off x="280052" y="1178619"/>
          <a:ext cx="436542" cy="29716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t>743</a:t>
          </a:r>
        </a:p>
      </cdr:txBody>
    </cdr:sp>
  </cdr:relSizeAnchor>
  <cdr:relSizeAnchor xmlns:cdr="http://schemas.openxmlformats.org/drawingml/2006/chartDrawing">
    <cdr:from>
      <cdr:x>0.05242</cdr:x>
      <cdr:y>0.3079</cdr:y>
    </cdr:from>
    <cdr:to>
      <cdr:x>0.13436</cdr:x>
      <cdr:y>0.36779</cdr:y>
    </cdr:to>
    <cdr:sp macro="" textlink="">
      <cdr:nvSpPr>
        <cdr:cNvPr id="7" name="TextBox 6"/>
        <cdr:cNvSpPr txBox="1"/>
      </cdr:nvSpPr>
      <cdr:spPr>
        <a:xfrm xmlns:a="http://schemas.openxmlformats.org/drawingml/2006/main">
          <a:off x="279700" y="956734"/>
          <a:ext cx="437245" cy="18609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t>810</a:t>
          </a:r>
        </a:p>
      </cdr:txBody>
    </cdr:sp>
  </cdr:relSizeAnchor>
  <cdr:relSizeAnchor xmlns:cdr="http://schemas.openxmlformats.org/drawingml/2006/chartDrawing">
    <cdr:from>
      <cdr:x>0.76931</cdr:x>
      <cdr:y>0.32208</cdr:y>
    </cdr:from>
    <cdr:to>
      <cdr:x>0.84567</cdr:x>
      <cdr:y>0.40342</cdr:y>
    </cdr:to>
    <cdr:sp macro="" textlink="">
      <cdr:nvSpPr>
        <cdr:cNvPr id="8" name="TextBox 7"/>
        <cdr:cNvSpPr txBox="1"/>
      </cdr:nvSpPr>
      <cdr:spPr>
        <a:xfrm xmlns:a="http://schemas.openxmlformats.org/drawingml/2006/main">
          <a:off x="4574164" y="1049867"/>
          <a:ext cx="454001" cy="26515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t>758</a:t>
          </a:r>
        </a:p>
      </cdr:txBody>
    </cdr:sp>
  </cdr:relSizeAnchor>
  <cdr:relSizeAnchor xmlns:cdr="http://schemas.openxmlformats.org/drawingml/2006/chartDrawing">
    <cdr:from>
      <cdr:x>0.67914</cdr:x>
      <cdr:y>0.61719</cdr:y>
    </cdr:from>
    <cdr:to>
      <cdr:x>0.80749</cdr:x>
      <cdr:y>0.86719</cdr:y>
    </cdr:to>
    <cdr:sp macro="" textlink="">
      <cdr:nvSpPr>
        <cdr:cNvPr id="9" name="TextBox 8"/>
        <cdr:cNvSpPr txBox="1"/>
      </cdr:nvSpPr>
      <cdr:spPr>
        <a:xfrm xmlns:a="http://schemas.openxmlformats.org/drawingml/2006/main">
          <a:off x="4838700" y="2257424"/>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0.6992</cdr:x>
      <cdr:y>0.65104</cdr:y>
    </cdr:from>
    <cdr:to>
      <cdr:x>0.76872</cdr:x>
      <cdr:y>0.68229</cdr:y>
    </cdr:to>
    <cdr:sp macro="" textlink="">
      <cdr:nvSpPr>
        <cdr:cNvPr id="10" name="TextBox 9"/>
        <cdr:cNvSpPr txBox="1"/>
      </cdr:nvSpPr>
      <cdr:spPr>
        <a:xfrm xmlns:a="http://schemas.openxmlformats.org/drawingml/2006/main">
          <a:off x="4981575" y="2381249"/>
          <a:ext cx="495300" cy="1143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0.74368</cdr:x>
      <cdr:y>0.41113</cdr:y>
    </cdr:from>
    <cdr:to>
      <cdr:x>0.82054</cdr:x>
      <cdr:y>0.47337</cdr:y>
    </cdr:to>
    <cdr:sp macro="" textlink="">
      <cdr:nvSpPr>
        <cdr:cNvPr id="11" name="TextBox 10"/>
        <cdr:cNvSpPr txBox="1"/>
      </cdr:nvSpPr>
      <cdr:spPr>
        <a:xfrm xmlns:a="http://schemas.openxmlformats.org/drawingml/2006/main">
          <a:off x="4421764" y="1340138"/>
          <a:ext cx="456991" cy="20288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t>750	</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16B763-A277-414D-9ACC-39DFFC073FF0}" type="datetimeFigureOut">
              <a:rPr lang="en-US" smtClean="0"/>
              <a:t>7/6/2015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1512035-A09F-4144-854D-0A7C1BDD0DBB}" type="slidenum">
              <a:rPr lang="en-US" smtClean="0"/>
              <a:t>‹#›</a:t>
            </a:fld>
            <a:endParaRPr lang="en-US"/>
          </a:p>
        </p:txBody>
      </p:sp>
    </p:spTree>
    <p:extLst>
      <p:ext uri="{BB962C8B-B14F-4D97-AF65-F5344CB8AC3E}">
        <p14:creationId xmlns:p14="http://schemas.microsoft.com/office/powerpoint/2010/main" val="35151584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512035-A09F-4144-854D-0A7C1BDD0DBB}" type="slidenum">
              <a:rPr lang="en-US" smtClean="0"/>
              <a:t>8</a:t>
            </a:fld>
            <a:endParaRPr lang="en-US"/>
          </a:p>
        </p:txBody>
      </p:sp>
    </p:spTree>
    <p:extLst>
      <p:ext uri="{BB962C8B-B14F-4D97-AF65-F5344CB8AC3E}">
        <p14:creationId xmlns:p14="http://schemas.microsoft.com/office/powerpoint/2010/main" val="2090011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512035-A09F-4144-854D-0A7C1BDD0DBB}" type="slidenum">
              <a:rPr lang="en-US" smtClean="0"/>
              <a:t>9</a:t>
            </a:fld>
            <a:endParaRPr lang="en-US"/>
          </a:p>
        </p:txBody>
      </p:sp>
    </p:spTree>
    <p:extLst>
      <p:ext uri="{BB962C8B-B14F-4D97-AF65-F5344CB8AC3E}">
        <p14:creationId xmlns:p14="http://schemas.microsoft.com/office/powerpoint/2010/main" val="20900111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AD07C47-D50E-4B8C-B17C-8316A564D7A5}" type="datetimeFigureOut">
              <a:rPr lang="en-US" smtClean="0"/>
              <a:t>7/6/2015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C6D38-AB63-4590-AB41-79AD586699E7}" type="slidenum">
              <a:rPr lang="en-US" smtClean="0"/>
              <a:t>‹#›</a:t>
            </a:fld>
            <a:endParaRPr lang="en-US"/>
          </a:p>
        </p:txBody>
      </p:sp>
    </p:spTree>
    <p:extLst>
      <p:ext uri="{BB962C8B-B14F-4D97-AF65-F5344CB8AC3E}">
        <p14:creationId xmlns:p14="http://schemas.microsoft.com/office/powerpoint/2010/main" val="1403625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D07C47-D50E-4B8C-B17C-8316A564D7A5}" type="datetimeFigureOut">
              <a:rPr lang="en-US" smtClean="0"/>
              <a:t>7/6/2015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C6D38-AB63-4590-AB41-79AD586699E7}" type="slidenum">
              <a:rPr lang="en-US" smtClean="0"/>
              <a:t>‹#›</a:t>
            </a:fld>
            <a:endParaRPr lang="en-US"/>
          </a:p>
        </p:txBody>
      </p:sp>
    </p:spTree>
    <p:extLst>
      <p:ext uri="{BB962C8B-B14F-4D97-AF65-F5344CB8AC3E}">
        <p14:creationId xmlns:p14="http://schemas.microsoft.com/office/powerpoint/2010/main" val="12211837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D07C47-D50E-4B8C-B17C-8316A564D7A5}" type="datetimeFigureOut">
              <a:rPr lang="en-US" smtClean="0"/>
              <a:t>7/6/2015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C6D38-AB63-4590-AB41-79AD586699E7}" type="slidenum">
              <a:rPr lang="en-US" smtClean="0"/>
              <a:t>‹#›</a:t>
            </a:fld>
            <a:endParaRPr lang="en-US"/>
          </a:p>
        </p:txBody>
      </p:sp>
    </p:spTree>
    <p:extLst>
      <p:ext uri="{BB962C8B-B14F-4D97-AF65-F5344CB8AC3E}">
        <p14:creationId xmlns:p14="http://schemas.microsoft.com/office/powerpoint/2010/main" val="1447529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D07C47-D50E-4B8C-B17C-8316A564D7A5}" type="datetimeFigureOut">
              <a:rPr lang="en-US" smtClean="0"/>
              <a:t>7/6/2015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C6D38-AB63-4590-AB41-79AD586699E7}" type="slidenum">
              <a:rPr lang="en-US" smtClean="0"/>
              <a:t>‹#›</a:t>
            </a:fld>
            <a:endParaRPr lang="en-US"/>
          </a:p>
        </p:txBody>
      </p:sp>
    </p:spTree>
    <p:extLst>
      <p:ext uri="{BB962C8B-B14F-4D97-AF65-F5344CB8AC3E}">
        <p14:creationId xmlns:p14="http://schemas.microsoft.com/office/powerpoint/2010/main" val="2882864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AD07C47-D50E-4B8C-B17C-8316A564D7A5}" type="datetimeFigureOut">
              <a:rPr lang="en-US" smtClean="0"/>
              <a:t>7/6/2015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C6D38-AB63-4590-AB41-79AD586699E7}" type="slidenum">
              <a:rPr lang="en-US" smtClean="0"/>
              <a:t>‹#›</a:t>
            </a:fld>
            <a:endParaRPr lang="en-US"/>
          </a:p>
        </p:txBody>
      </p:sp>
    </p:spTree>
    <p:extLst>
      <p:ext uri="{BB962C8B-B14F-4D97-AF65-F5344CB8AC3E}">
        <p14:creationId xmlns:p14="http://schemas.microsoft.com/office/powerpoint/2010/main" val="468579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AD07C47-D50E-4B8C-B17C-8316A564D7A5}" type="datetimeFigureOut">
              <a:rPr lang="en-US" smtClean="0"/>
              <a:t>7/6/2015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CC6D38-AB63-4590-AB41-79AD586699E7}" type="slidenum">
              <a:rPr lang="en-US" smtClean="0"/>
              <a:t>‹#›</a:t>
            </a:fld>
            <a:endParaRPr lang="en-US"/>
          </a:p>
        </p:txBody>
      </p:sp>
    </p:spTree>
    <p:extLst>
      <p:ext uri="{BB962C8B-B14F-4D97-AF65-F5344CB8AC3E}">
        <p14:creationId xmlns:p14="http://schemas.microsoft.com/office/powerpoint/2010/main" val="33697906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AD07C47-D50E-4B8C-B17C-8316A564D7A5}" type="datetimeFigureOut">
              <a:rPr lang="en-US" smtClean="0"/>
              <a:t>7/6/2015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CC6D38-AB63-4590-AB41-79AD586699E7}" type="slidenum">
              <a:rPr lang="en-US" smtClean="0"/>
              <a:t>‹#›</a:t>
            </a:fld>
            <a:endParaRPr lang="en-US"/>
          </a:p>
        </p:txBody>
      </p:sp>
    </p:spTree>
    <p:extLst>
      <p:ext uri="{BB962C8B-B14F-4D97-AF65-F5344CB8AC3E}">
        <p14:creationId xmlns:p14="http://schemas.microsoft.com/office/powerpoint/2010/main" val="328352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AD07C47-D50E-4B8C-B17C-8316A564D7A5}" type="datetimeFigureOut">
              <a:rPr lang="en-US" smtClean="0"/>
              <a:t>7/6/2015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CC6D38-AB63-4590-AB41-79AD586699E7}" type="slidenum">
              <a:rPr lang="en-US" smtClean="0"/>
              <a:t>‹#›</a:t>
            </a:fld>
            <a:endParaRPr lang="en-US"/>
          </a:p>
        </p:txBody>
      </p:sp>
    </p:spTree>
    <p:extLst>
      <p:ext uri="{BB962C8B-B14F-4D97-AF65-F5344CB8AC3E}">
        <p14:creationId xmlns:p14="http://schemas.microsoft.com/office/powerpoint/2010/main" val="5744049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D07C47-D50E-4B8C-B17C-8316A564D7A5}" type="datetimeFigureOut">
              <a:rPr lang="en-US" smtClean="0"/>
              <a:t>7/6/2015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CC6D38-AB63-4590-AB41-79AD586699E7}" type="slidenum">
              <a:rPr lang="en-US" smtClean="0"/>
              <a:t>‹#›</a:t>
            </a:fld>
            <a:endParaRPr lang="en-US"/>
          </a:p>
        </p:txBody>
      </p:sp>
    </p:spTree>
    <p:extLst>
      <p:ext uri="{BB962C8B-B14F-4D97-AF65-F5344CB8AC3E}">
        <p14:creationId xmlns:p14="http://schemas.microsoft.com/office/powerpoint/2010/main" val="3577353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D07C47-D50E-4B8C-B17C-8316A564D7A5}" type="datetimeFigureOut">
              <a:rPr lang="en-US" smtClean="0"/>
              <a:t>7/6/2015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CC6D38-AB63-4590-AB41-79AD586699E7}" type="slidenum">
              <a:rPr lang="en-US" smtClean="0"/>
              <a:t>‹#›</a:t>
            </a:fld>
            <a:endParaRPr lang="en-US"/>
          </a:p>
        </p:txBody>
      </p:sp>
    </p:spTree>
    <p:extLst>
      <p:ext uri="{BB962C8B-B14F-4D97-AF65-F5344CB8AC3E}">
        <p14:creationId xmlns:p14="http://schemas.microsoft.com/office/powerpoint/2010/main" val="2063286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D07C47-D50E-4B8C-B17C-8316A564D7A5}" type="datetimeFigureOut">
              <a:rPr lang="en-US" smtClean="0"/>
              <a:t>7/6/2015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CC6D38-AB63-4590-AB41-79AD586699E7}" type="slidenum">
              <a:rPr lang="en-US" smtClean="0"/>
              <a:t>‹#›</a:t>
            </a:fld>
            <a:endParaRPr lang="en-US"/>
          </a:p>
        </p:txBody>
      </p:sp>
    </p:spTree>
    <p:extLst>
      <p:ext uri="{BB962C8B-B14F-4D97-AF65-F5344CB8AC3E}">
        <p14:creationId xmlns:p14="http://schemas.microsoft.com/office/powerpoint/2010/main" val="18951713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D07C47-D50E-4B8C-B17C-8316A564D7A5}" type="datetimeFigureOut">
              <a:rPr lang="en-US" smtClean="0"/>
              <a:t>7/6/2015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CC6D38-AB63-4590-AB41-79AD586699E7}" type="slidenum">
              <a:rPr lang="en-US" smtClean="0"/>
              <a:t>‹#›</a:t>
            </a:fld>
            <a:endParaRPr lang="en-US"/>
          </a:p>
        </p:txBody>
      </p:sp>
    </p:spTree>
    <p:extLst>
      <p:ext uri="{BB962C8B-B14F-4D97-AF65-F5344CB8AC3E}">
        <p14:creationId xmlns:p14="http://schemas.microsoft.com/office/powerpoint/2010/main" val="32164077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chart" Target="../charts/chart3.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hyperlink" Target="Alumni%20Survey%202012.docx" TargetMode="External"/><Relationship Id="rId4" Type="http://schemas.openxmlformats.org/officeDocument/2006/relationships/hyperlink" Target="tracker%202013.csv"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ucceed.naviance.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chart" Target="../charts/chart1.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chart" Target="../charts/char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219200"/>
            <a:ext cx="8181749" cy="1371600"/>
          </a:xfrm>
        </p:spPr>
        <p:txBody>
          <a:bodyPr>
            <a:normAutofit/>
          </a:bodyPr>
          <a:lstStyle/>
          <a:p>
            <a:r>
              <a:rPr lang="en-US" sz="3000" dirty="0" smtClean="0"/>
              <a:t>Using Data to Find the Best Fit for College and Ensure College Retention</a:t>
            </a:r>
            <a:endParaRPr lang="en-US" sz="3000" dirty="0"/>
          </a:p>
        </p:txBody>
      </p:sp>
      <p:pic>
        <p:nvPicPr>
          <p:cNvPr id="4" name="Picture 7"/>
          <p:cNvPicPr>
            <a:picLocks noChangeAspect="1" noChangeArrowheads="1"/>
          </p:cNvPicPr>
          <p:nvPr/>
        </p:nvPicPr>
        <p:blipFill>
          <a:blip r:embed="rId2">
            <a:extLst>
              <a:ext uri="{28A0092B-C50C-407E-A947-70E740481C1C}">
                <a14:useLocalDpi xmlns:a14="http://schemas.microsoft.com/office/drawing/2010/main" val="0"/>
              </a:ext>
            </a:extLst>
          </a:blip>
          <a:srcRect l="18768" t="16348" r="46823" b="78201"/>
          <a:stretch>
            <a:fillRect/>
          </a:stretch>
        </p:blipFill>
        <p:spPr bwMode="auto">
          <a:xfrm>
            <a:off x="4038600" y="0"/>
            <a:ext cx="5105400" cy="111442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5" name="Picture 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763" y="76200"/>
            <a:ext cx="1143000"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Y:\SY 10-11\Graduation 2011\DSC_0605.JPG"/>
          <p:cNvPicPr>
            <a:picLocks noChangeAspect="1" noChangeArrowheads="1"/>
          </p:cNvPicPr>
          <p:nvPr/>
        </p:nvPicPr>
        <p:blipFill>
          <a:blip r:embed="rId4" cstate="print">
            <a:extLst>
              <a:ext uri="{28A0092B-C50C-407E-A947-70E740481C1C}">
                <a14:useLocalDpi xmlns:a14="http://schemas.microsoft.com/office/drawing/2010/main" val="0"/>
              </a:ext>
            </a:extLst>
          </a:blip>
          <a:srcRect b="31413"/>
          <a:stretch>
            <a:fillRect/>
          </a:stretch>
        </p:blipFill>
        <p:spPr bwMode="auto">
          <a:xfrm>
            <a:off x="2924114" y="2590800"/>
            <a:ext cx="294328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427420" y="5343727"/>
            <a:ext cx="6497380" cy="1200329"/>
          </a:xfrm>
          <a:prstGeom prst="rect">
            <a:avLst/>
          </a:prstGeom>
          <a:noFill/>
        </p:spPr>
        <p:txBody>
          <a:bodyPr wrap="square" rtlCol="0">
            <a:spAutoFit/>
          </a:bodyPr>
          <a:lstStyle/>
          <a:p>
            <a:r>
              <a:rPr lang="en-US" b="1" dirty="0" smtClean="0"/>
              <a:t>Presenters:</a:t>
            </a:r>
          </a:p>
          <a:p>
            <a:pPr marL="285750" indent="-285750">
              <a:buFont typeface="Arial" pitchFamily="34" charset="0"/>
              <a:buChar char="•"/>
            </a:pPr>
            <a:r>
              <a:rPr lang="en-US" dirty="0" smtClean="0"/>
              <a:t>Sanjay Mitchell, Director of College and Alumni Programs</a:t>
            </a:r>
          </a:p>
          <a:p>
            <a:pPr marL="285750" indent="-285750">
              <a:buFont typeface="Arial" pitchFamily="34" charset="0"/>
              <a:buChar char="•"/>
            </a:pPr>
            <a:r>
              <a:rPr lang="en-US" dirty="0" smtClean="0"/>
              <a:t>Emma Levine, Alumni Program Manager/College Counselor</a:t>
            </a:r>
          </a:p>
          <a:p>
            <a:pPr algn="ctr"/>
            <a:r>
              <a:rPr lang="en-US" b="1" dirty="0" smtClean="0"/>
              <a:t>Thurgood Marshall Academy</a:t>
            </a:r>
            <a:endParaRPr lang="en-US" b="1" dirty="0"/>
          </a:p>
        </p:txBody>
      </p:sp>
    </p:spTree>
    <p:extLst>
      <p:ext uri="{BB962C8B-B14F-4D97-AF65-F5344CB8AC3E}">
        <p14:creationId xmlns:p14="http://schemas.microsoft.com/office/powerpoint/2010/main" val="4475639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3263" y="1114425"/>
            <a:ext cx="7772400" cy="1219200"/>
          </a:xfrm>
        </p:spPr>
        <p:txBody>
          <a:bodyPr>
            <a:normAutofit/>
          </a:bodyPr>
          <a:lstStyle/>
          <a:p>
            <a:r>
              <a:rPr lang="en-US" sz="4000" dirty="0" smtClean="0"/>
              <a:t>Other Enrollment Data</a:t>
            </a:r>
            <a:endParaRPr lang="en-US" sz="4000" dirty="0"/>
          </a:p>
        </p:txBody>
      </p:sp>
      <p:pic>
        <p:nvPicPr>
          <p:cNvPr id="4" name="Picture 7"/>
          <p:cNvPicPr>
            <a:picLocks noChangeAspect="1" noChangeArrowheads="1"/>
          </p:cNvPicPr>
          <p:nvPr/>
        </p:nvPicPr>
        <p:blipFill>
          <a:blip r:embed="rId2">
            <a:extLst>
              <a:ext uri="{28A0092B-C50C-407E-A947-70E740481C1C}">
                <a14:useLocalDpi xmlns:a14="http://schemas.microsoft.com/office/drawing/2010/main" val="0"/>
              </a:ext>
            </a:extLst>
          </a:blip>
          <a:srcRect l="18768" t="16348" r="46823" b="78201"/>
          <a:stretch>
            <a:fillRect/>
          </a:stretch>
        </p:blipFill>
        <p:spPr bwMode="auto">
          <a:xfrm>
            <a:off x="4038600" y="0"/>
            <a:ext cx="5105400" cy="111442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5" name="Picture 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763" y="76200"/>
            <a:ext cx="1143000"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31763" y="2149019"/>
            <a:ext cx="8326437" cy="5940088"/>
          </a:xfrm>
          <a:prstGeom prst="rect">
            <a:avLst/>
          </a:prstGeom>
          <a:noFill/>
        </p:spPr>
        <p:txBody>
          <a:bodyPr wrap="square" rtlCol="0">
            <a:spAutoFit/>
          </a:bodyPr>
          <a:lstStyle/>
          <a:p>
            <a:pPr marL="1257300" lvl="2" indent="-342900">
              <a:buFont typeface="Arial" pitchFamily="34" charset="0"/>
              <a:buChar char="•"/>
            </a:pPr>
            <a:r>
              <a:rPr lang="en-US" sz="2000" dirty="0" smtClean="0"/>
              <a:t>Financial Aid Received</a:t>
            </a:r>
          </a:p>
          <a:p>
            <a:pPr marL="1257300" lvl="2" indent="-342900">
              <a:buFont typeface="Arial" pitchFamily="34" charset="0"/>
              <a:buChar char="•"/>
            </a:pPr>
            <a:r>
              <a:rPr lang="en-US" sz="2000" dirty="0" smtClean="0"/>
              <a:t>Break down of type of financial aid: institutional, private, FAFSA</a:t>
            </a:r>
          </a:p>
          <a:p>
            <a:pPr marL="1257300" lvl="2" indent="-342900">
              <a:buFont typeface="Arial" pitchFamily="34" charset="0"/>
              <a:buChar char="•"/>
            </a:pPr>
            <a:r>
              <a:rPr lang="en-US" sz="2000" dirty="0" smtClean="0"/>
              <a:t>List of scholarships each year to maintain partnerships and guide students on scholarships to which they should apply</a:t>
            </a:r>
          </a:p>
          <a:p>
            <a:pPr marL="1257300" lvl="2" indent="-342900">
              <a:buFont typeface="Arial" pitchFamily="34" charset="0"/>
              <a:buChar char="•"/>
            </a:pPr>
            <a:endParaRPr lang="en-US" sz="2000" dirty="0" smtClean="0"/>
          </a:p>
          <a:p>
            <a:pPr marL="1257300" lvl="2" indent="-342900">
              <a:buFont typeface="Arial" pitchFamily="34" charset="0"/>
              <a:buChar char="•"/>
            </a:pPr>
            <a:endParaRPr lang="en-US" sz="2000" dirty="0" smtClean="0"/>
          </a:p>
          <a:p>
            <a:pPr lvl="2"/>
            <a:endParaRPr lang="en-US" sz="2000" dirty="0" smtClean="0"/>
          </a:p>
          <a:p>
            <a:pPr lvl="2"/>
            <a:endParaRPr lang="en-US" sz="2000" dirty="0"/>
          </a:p>
          <a:p>
            <a:pPr marL="1257300" lvl="2" indent="-342900">
              <a:buFont typeface="Arial" pitchFamily="34" charset="0"/>
              <a:buChar char="•"/>
            </a:pPr>
            <a:endParaRPr lang="en-US" sz="2000" dirty="0" smtClean="0"/>
          </a:p>
          <a:p>
            <a:pPr marL="1257300" lvl="2" indent="-342900">
              <a:buFont typeface="Arial" pitchFamily="34" charset="0"/>
              <a:buChar char="•"/>
            </a:pPr>
            <a:endParaRPr lang="en-US" sz="2000" dirty="0"/>
          </a:p>
          <a:p>
            <a:pPr marL="1257300" lvl="2" indent="-342900">
              <a:buFont typeface="Arial" pitchFamily="34" charset="0"/>
              <a:buChar char="•"/>
            </a:pPr>
            <a:endParaRPr lang="en-US" sz="2000" dirty="0" smtClean="0"/>
          </a:p>
          <a:p>
            <a:pPr marL="1257300" lvl="2" indent="-342900">
              <a:buFont typeface="Arial" pitchFamily="34" charset="0"/>
              <a:buChar char="•"/>
            </a:pPr>
            <a:endParaRPr lang="en-US" sz="2000" dirty="0" smtClean="0"/>
          </a:p>
          <a:p>
            <a:pPr marL="1371600" lvl="2" indent="-457200">
              <a:buFont typeface="Arial" pitchFamily="34" charset="0"/>
              <a:buChar char="•"/>
            </a:pPr>
            <a:endParaRPr lang="en-US" sz="2000" dirty="0"/>
          </a:p>
          <a:p>
            <a:pPr marL="1371600" lvl="2" indent="-457200">
              <a:buFont typeface="Arial" pitchFamily="34" charset="0"/>
              <a:buChar char="•"/>
            </a:pPr>
            <a:endParaRPr lang="en-US" sz="2000" dirty="0" smtClean="0"/>
          </a:p>
          <a:p>
            <a:pPr lvl="2"/>
            <a:endParaRPr lang="en-US" sz="2000" dirty="0" smtClean="0"/>
          </a:p>
          <a:p>
            <a:pPr lvl="2"/>
            <a:endParaRPr lang="en-US" sz="2400" dirty="0" smtClean="0"/>
          </a:p>
          <a:p>
            <a:pPr lvl="2"/>
            <a:r>
              <a:rPr lang="en-US" sz="2400" dirty="0" smtClean="0"/>
              <a:t>		</a:t>
            </a:r>
          </a:p>
          <a:p>
            <a:pPr lvl="1"/>
            <a:endParaRPr lang="en-US" sz="3200" dirty="0" smtClean="0"/>
          </a:p>
        </p:txBody>
      </p:sp>
      <p:graphicFrame>
        <p:nvGraphicFramePr>
          <p:cNvPr id="7" name="Chart 6"/>
          <p:cNvGraphicFramePr>
            <a:graphicFrameLocks/>
          </p:cNvGraphicFramePr>
          <p:nvPr>
            <p:extLst>
              <p:ext uri="{D42A27DB-BD31-4B8C-83A1-F6EECF244321}">
                <p14:modId xmlns:p14="http://schemas.microsoft.com/office/powerpoint/2010/main" val="3364148720"/>
              </p:ext>
            </p:extLst>
          </p:nvPr>
        </p:nvGraphicFramePr>
        <p:xfrm>
          <a:off x="2286000" y="3657600"/>
          <a:ext cx="4424363" cy="271462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169725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5590" y="1078345"/>
            <a:ext cx="7772400" cy="1066800"/>
          </a:xfrm>
        </p:spPr>
        <p:txBody>
          <a:bodyPr>
            <a:normAutofit/>
          </a:bodyPr>
          <a:lstStyle/>
          <a:p>
            <a:r>
              <a:rPr lang="en-US" sz="4000" dirty="0" smtClean="0"/>
              <a:t>How to Collect Retention Data	</a:t>
            </a:r>
            <a:endParaRPr lang="en-US" sz="4000" dirty="0"/>
          </a:p>
        </p:txBody>
      </p:sp>
      <p:pic>
        <p:nvPicPr>
          <p:cNvPr id="4" name="Picture 7"/>
          <p:cNvPicPr>
            <a:picLocks noChangeAspect="1" noChangeArrowheads="1"/>
          </p:cNvPicPr>
          <p:nvPr/>
        </p:nvPicPr>
        <p:blipFill>
          <a:blip r:embed="rId2">
            <a:extLst>
              <a:ext uri="{28A0092B-C50C-407E-A947-70E740481C1C}">
                <a14:useLocalDpi xmlns:a14="http://schemas.microsoft.com/office/drawing/2010/main" val="0"/>
              </a:ext>
            </a:extLst>
          </a:blip>
          <a:srcRect l="18768" t="16348" r="46823" b="78201"/>
          <a:stretch>
            <a:fillRect/>
          </a:stretch>
        </p:blipFill>
        <p:spPr bwMode="auto">
          <a:xfrm>
            <a:off x="4038600" y="0"/>
            <a:ext cx="5105400" cy="111442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5" name="Picture 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763" y="76200"/>
            <a:ext cx="1143000"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304800" y="2193636"/>
            <a:ext cx="7848600" cy="3416320"/>
          </a:xfrm>
          <a:prstGeom prst="rect">
            <a:avLst/>
          </a:prstGeom>
          <a:noFill/>
        </p:spPr>
        <p:txBody>
          <a:bodyPr wrap="square" rtlCol="0">
            <a:spAutoFit/>
          </a:bodyPr>
          <a:lstStyle/>
          <a:p>
            <a:pPr marL="342900" indent="-342900">
              <a:buAutoNum type="arabicPeriod"/>
            </a:pPr>
            <a:r>
              <a:rPr lang="en-US" dirty="0" smtClean="0">
                <a:hlinkClick r:id="rId4" action="ppaction://hlinkfile"/>
              </a:rPr>
              <a:t>National Student Clearinghouse</a:t>
            </a:r>
            <a:endParaRPr lang="en-US" dirty="0" smtClean="0"/>
          </a:p>
          <a:p>
            <a:pPr marL="342900" indent="-342900">
              <a:buAutoNum type="arabicPeriod"/>
            </a:pPr>
            <a:endParaRPr lang="en-US" dirty="0"/>
          </a:p>
          <a:p>
            <a:pPr marL="342900" indent="-342900">
              <a:buAutoNum type="arabicPeriod"/>
            </a:pPr>
            <a:r>
              <a:rPr lang="en-US" dirty="0" smtClean="0"/>
              <a:t>Alumni Association for each class (incentivize students)</a:t>
            </a:r>
          </a:p>
          <a:p>
            <a:pPr marL="342900" indent="-342900">
              <a:buAutoNum type="arabicPeriod"/>
            </a:pPr>
            <a:endParaRPr lang="en-US" dirty="0"/>
          </a:p>
          <a:p>
            <a:pPr marL="342900" indent="-342900">
              <a:buAutoNum type="arabicPeriod"/>
            </a:pPr>
            <a:r>
              <a:rPr lang="en-US" dirty="0" smtClean="0"/>
              <a:t>Using resources in building or community to track students</a:t>
            </a:r>
          </a:p>
          <a:p>
            <a:pPr marL="342900" indent="-342900">
              <a:buAutoNum type="arabicPeriod"/>
            </a:pPr>
            <a:endParaRPr lang="en-US" dirty="0" smtClean="0"/>
          </a:p>
          <a:p>
            <a:pPr marL="342900" indent="-342900">
              <a:buAutoNum type="arabicPeriod"/>
            </a:pPr>
            <a:r>
              <a:rPr lang="en-US" dirty="0" smtClean="0"/>
              <a:t>Alumni </a:t>
            </a:r>
            <a:r>
              <a:rPr lang="en-US" dirty="0" smtClean="0">
                <a:hlinkClick r:id="rId5" action="ppaction://hlinkfile"/>
              </a:rPr>
              <a:t>Surveys</a:t>
            </a:r>
            <a:r>
              <a:rPr lang="en-US" dirty="0" smtClean="0"/>
              <a:t> (through newsletters, social events)</a:t>
            </a:r>
          </a:p>
          <a:p>
            <a:pPr marL="342900" indent="-342900">
              <a:buAutoNum type="arabicPeriod"/>
            </a:pPr>
            <a:endParaRPr lang="en-US" dirty="0" smtClean="0"/>
          </a:p>
          <a:p>
            <a:pPr marL="342900" indent="-342900">
              <a:buAutoNum type="arabicPeriod"/>
            </a:pPr>
            <a:r>
              <a:rPr lang="en-US" dirty="0" smtClean="0"/>
              <a:t>College visits</a:t>
            </a:r>
          </a:p>
          <a:p>
            <a:pPr marL="342900" indent="-342900">
              <a:buAutoNum type="arabicPeriod"/>
            </a:pPr>
            <a:endParaRPr lang="en-US" dirty="0"/>
          </a:p>
          <a:p>
            <a:pPr marL="342900" indent="-342900">
              <a:buAutoNum type="arabicPeriod"/>
            </a:pPr>
            <a:r>
              <a:rPr lang="en-US" dirty="0" err="1" smtClean="0"/>
              <a:t>Naviance</a:t>
            </a:r>
            <a:r>
              <a:rPr lang="en-US" dirty="0" smtClean="0"/>
              <a:t> </a:t>
            </a:r>
            <a:endParaRPr lang="en-US" dirty="0"/>
          </a:p>
          <a:p>
            <a:pPr marL="342900" indent="-342900">
              <a:buAutoNum type="arabicPeriod"/>
            </a:pPr>
            <a:endParaRPr lang="en-US" dirty="0"/>
          </a:p>
        </p:txBody>
      </p:sp>
      <p:pic>
        <p:nvPicPr>
          <p:cNvPr id="8" name="Picture 2" descr="P:\College Counseling\Powerpoint Presentation_Charter School Conference\phot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15000" y="4015509"/>
            <a:ext cx="3109047" cy="239709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7143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3263" y="914400"/>
            <a:ext cx="7772400" cy="1066800"/>
          </a:xfrm>
        </p:spPr>
        <p:txBody>
          <a:bodyPr>
            <a:normAutofit/>
          </a:bodyPr>
          <a:lstStyle/>
          <a:p>
            <a:r>
              <a:rPr lang="en-US" sz="4000" dirty="0" smtClean="0"/>
              <a:t>Retention Data	</a:t>
            </a:r>
            <a:endParaRPr lang="en-US" sz="4000" dirty="0"/>
          </a:p>
        </p:txBody>
      </p:sp>
      <p:pic>
        <p:nvPicPr>
          <p:cNvPr id="4" name="Picture 7"/>
          <p:cNvPicPr>
            <a:picLocks noChangeAspect="1" noChangeArrowheads="1"/>
          </p:cNvPicPr>
          <p:nvPr/>
        </p:nvPicPr>
        <p:blipFill>
          <a:blip r:embed="rId2">
            <a:extLst>
              <a:ext uri="{28A0092B-C50C-407E-A947-70E740481C1C}">
                <a14:useLocalDpi xmlns:a14="http://schemas.microsoft.com/office/drawing/2010/main" val="0"/>
              </a:ext>
            </a:extLst>
          </a:blip>
          <a:srcRect l="18768" t="16348" r="46823" b="78201"/>
          <a:stretch>
            <a:fillRect/>
          </a:stretch>
        </p:blipFill>
        <p:spPr bwMode="auto">
          <a:xfrm>
            <a:off x="4038600" y="0"/>
            <a:ext cx="5105400" cy="111442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5" name="Picture 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763" y="76200"/>
            <a:ext cx="1143000"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293" y="1826490"/>
            <a:ext cx="6511366" cy="5031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029200" y="5410200"/>
            <a:ext cx="3543300" cy="923330"/>
          </a:xfrm>
          <a:prstGeom prst="rect">
            <a:avLst/>
          </a:prstGeom>
          <a:noFill/>
        </p:spPr>
        <p:txBody>
          <a:bodyPr wrap="square" rtlCol="0">
            <a:spAutoFit/>
          </a:bodyPr>
          <a:lstStyle/>
          <a:p>
            <a:pPr marL="342900" indent="-342900" algn="ctr">
              <a:buFont typeface="Arial" pitchFamily="34" charset="0"/>
              <a:buChar char="•"/>
            </a:pPr>
            <a:r>
              <a:rPr lang="en-US" dirty="0"/>
              <a:t>Why is this data important?  </a:t>
            </a:r>
          </a:p>
          <a:p>
            <a:pPr marL="285750" indent="-285750" algn="ctr">
              <a:buFont typeface="Arial" pitchFamily="34" charset="0"/>
              <a:buChar char="•"/>
            </a:pPr>
            <a:r>
              <a:rPr lang="en-US" dirty="0"/>
              <a:t>What does it tell us?</a:t>
            </a:r>
          </a:p>
          <a:p>
            <a:endParaRPr lang="en-US" dirty="0"/>
          </a:p>
        </p:txBody>
      </p:sp>
    </p:spTree>
    <p:extLst>
      <p:ext uri="{BB962C8B-B14F-4D97-AF65-F5344CB8AC3E}">
        <p14:creationId xmlns:p14="http://schemas.microsoft.com/office/powerpoint/2010/main" val="1082553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295400"/>
            <a:ext cx="7772400" cy="1219200"/>
          </a:xfrm>
        </p:spPr>
        <p:txBody>
          <a:bodyPr>
            <a:normAutofit fontScale="90000"/>
          </a:bodyPr>
          <a:lstStyle/>
          <a:p>
            <a:r>
              <a:rPr lang="en-US" sz="4000" dirty="0" smtClean="0"/>
              <a:t>How Retention Data Shapes Programming</a:t>
            </a:r>
            <a:endParaRPr lang="en-US" sz="4000" dirty="0"/>
          </a:p>
        </p:txBody>
      </p:sp>
      <p:pic>
        <p:nvPicPr>
          <p:cNvPr id="4" name="Picture 7"/>
          <p:cNvPicPr>
            <a:picLocks noChangeAspect="1" noChangeArrowheads="1"/>
          </p:cNvPicPr>
          <p:nvPr/>
        </p:nvPicPr>
        <p:blipFill>
          <a:blip r:embed="rId2">
            <a:extLst>
              <a:ext uri="{28A0092B-C50C-407E-A947-70E740481C1C}">
                <a14:useLocalDpi xmlns:a14="http://schemas.microsoft.com/office/drawing/2010/main" val="0"/>
              </a:ext>
            </a:extLst>
          </a:blip>
          <a:srcRect l="18768" t="16348" r="46823" b="78201"/>
          <a:stretch>
            <a:fillRect/>
          </a:stretch>
        </p:blipFill>
        <p:spPr bwMode="auto">
          <a:xfrm>
            <a:off x="4038600" y="0"/>
            <a:ext cx="5105400" cy="111442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5" name="Picture 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763" y="76200"/>
            <a:ext cx="1143000"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457200" y="2590800"/>
            <a:ext cx="7620000" cy="7171194"/>
          </a:xfrm>
          <a:prstGeom prst="rect">
            <a:avLst/>
          </a:prstGeom>
          <a:noFill/>
        </p:spPr>
        <p:txBody>
          <a:bodyPr wrap="square" rtlCol="0">
            <a:spAutoFit/>
          </a:bodyPr>
          <a:lstStyle/>
          <a:p>
            <a:pPr lvl="2"/>
            <a:endParaRPr lang="en-US" sz="2000" dirty="0"/>
          </a:p>
          <a:p>
            <a:pPr marL="1257300" lvl="2" indent="-342900">
              <a:buFont typeface="Arial" pitchFamily="34" charset="0"/>
              <a:buChar char="•"/>
            </a:pPr>
            <a:r>
              <a:rPr lang="en-US" sz="2000" dirty="0" smtClean="0"/>
              <a:t>Ensuring Best College Fit</a:t>
            </a:r>
          </a:p>
          <a:p>
            <a:pPr marL="1714500" lvl="3" indent="-342900">
              <a:buFont typeface="Arial" pitchFamily="34" charset="0"/>
              <a:buChar char="•"/>
            </a:pPr>
            <a:r>
              <a:rPr lang="en-US" sz="2000" dirty="0" smtClean="0"/>
              <a:t>Which colleges are students most likely to  graduate</a:t>
            </a:r>
          </a:p>
          <a:p>
            <a:pPr marL="1714500" lvl="3" indent="-342900">
              <a:buFont typeface="Arial" pitchFamily="34" charset="0"/>
              <a:buChar char="•"/>
            </a:pPr>
            <a:r>
              <a:rPr lang="en-US" sz="2000" dirty="0" smtClean="0"/>
              <a:t>Which colleges provide 100% financial aid</a:t>
            </a:r>
            <a:endParaRPr lang="en-US" sz="2000" dirty="0"/>
          </a:p>
          <a:p>
            <a:pPr marL="1257300" lvl="2" indent="-342900">
              <a:buFont typeface="Arial" pitchFamily="34" charset="0"/>
              <a:buChar char="•"/>
            </a:pPr>
            <a:endParaRPr lang="en-US" sz="2000" dirty="0" smtClean="0"/>
          </a:p>
          <a:p>
            <a:pPr marL="1257300" lvl="2" indent="-342900">
              <a:buFont typeface="Arial" pitchFamily="34" charset="0"/>
              <a:buChar char="•"/>
            </a:pPr>
            <a:r>
              <a:rPr lang="en-US" sz="2000" dirty="0" smtClean="0"/>
              <a:t>Alumni Counseling</a:t>
            </a:r>
          </a:p>
          <a:p>
            <a:pPr marL="1714500" lvl="3" indent="-342900">
              <a:buFont typeface="Arial" pitchFamily="34" charset="0"/>
              <a:buChar char="•"/>
            </a:pPr>
            <a:r>
              <a:rPr lang="en-US" sz="2000" dirty="0" smtClean="0"/>
              <a:t>Which students will need most support or least support</a:t>
            </a:r>
          </a:p>
          <a:p>
            <a:pPr marL="1714500" lvl="3" indent="-342900">
              <a:buFont typeface="Arial" pitchFamily="34" charset="0"/>
              <a:buChar char="•"/>
            </a:pPr>
            <a:r>
              <a:rPr lang="en-US" sz="2000" dirty="0" smtClean="0"/>
              <a:t>Check in with students if attending community colleges for transfer help</a:t>
            </a:r>
          </a:p>
          <a:p>
            <a:pPr lvl="3"/>
            <a:endParaRPr lang="en-US" sz="2000" dirty="0" smtClean="0"/>
          </a:p>
          <a:p>
            <a:pPr marL="1257300" lvl="2" indent="-342900">
              <a:buFont typeface="Arial" pitchFamily="34" charset="0"/>
              <a:buChar char="•"/>
            </a:pPr>
            <a:endParaRPr lang="en-US" sz="2000" dirty="0"/>
          </a:p>
          <a:p>
            <a:pPr marL="1257300" lvl="2" indent="-342900">
              <a:buFont typeface="Arial" pitchFamily="34" charset="0"/>
              <a:buChar char="•"/>
            </a:pPr>
            <a:endParaRPr lang="en-US" sz="2000" dirty="0" smtClean="0"/>
          </a:p>
          <a:p>
            <a:pPr marL="1257300" lvl="2" indent="-342900">
              <a:buFont typeface="Arial" pitchFamily="34" charset="0"/>
              <a:buChar char="•"/>
            </a:pPr>
            <a:endParaRPr lang="en-US" sz="2000" dirty="0"/>
          </a:p>
          <a:p>
            <a:pPr marL="1257300" lvl="2" indent="-342900">
              <a:buFont typeface="Arial" pitchFamily="34" charset="0"/>
              <a:buChar char="•"/>
            </a:pPr>
            <a:endParaRPr lang="en-US" sz="2000" dirty="0" smtClean="0"/>
          </a:p>
          <a:p>
            <a:pPr marL="1257300" lvl="2" indent="-342900">
              <a:buFont typeface="Arial" pitchFamily="34" charset="0"/>
              <a:buChar char="•"/>
            </a:pPr>
            <a:endParaRPr lang="en-US" sz="2000" dirty="0" smtClean="0"/>
          </a:p>
          <a:p>
            <a:pPr marL="1371600" lvl="2" indent="-457200">
              <a:buFont typeface="Arial" pitchFamily="34" charset="0"/>
              <a:buChar char="•"/>
            </a:pPr>
            <a:endParaRPr lang="en-US" sz="2000" dirty="0"/>
          </a:p>
          <a:p>
            <a:pPr marL="1371600" lvl="2" indent="-457200">
              <a:buFont typeface="Arial" pitchFamily="34" charset="0"/>
              <a:buChar char="•"/>
            </a:pPr>
            <a:endParaRPr lang="en-US" sz="2000" dirty="0" smtClean="0"/>
          </a:p>
          <a:p>
            <a:pPr lvl="2"/>
            <a:endParaRPr lang="en-US" sz="2000" dirty="0" smtClean="0"/>
          </a:p>
          <a:p>
            <a:pPr lvl="2"/>
            <a:endParaRPr lang="en-US" sz="2400" dirty="0" smtClean="0"/>
          </a:p>
          <a:p>
            <a:pPr lvl="2"/>
            <a:r>
              <a:rPr lang="en-US" sz="2400" dirty="0" smtClean="0"/>
              <a:t>		</a:t>
            </a:r>
          </a:p>
          <a:p>
            <a:pPr lvl="1"/>
            <a:endParaRPr lang="en-US" sz="3200" dirty="0" smtClean="0"/>
          </a:p>
        </p:txBody>
      </p:sp>
    </p:spTree>
    <p:extLst>
      <p:ext uri="{BB962C8B-B14F-4D97-AF65-F5344CB8AC3E}">
        <p14:creationId xmlns:p14="http://schemas.microsoft.com/office/powerpoint/2010/main" val="4632208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3263" y="914400"/>
            <a:ext cx="7772400" cy="1066800"/>
          </a:xfrm>
        </p:spPr>
        <p:txBody>
          <a:bodyPr>
            <a:normAutofit/>
          </a:bodyPr>
          <a:lstStyle/>
          <a:p>
            <a:r>
              <a:rPr lang="en-US" sz="4000" dirty="0" smtClean="0"/>
              <a:t>Other Helpful Retention Data</a:t>
            </a:r>
            <a:endParaRPr lang="en-US" sz="4000" dirty="0"/>
          </a:p>
        </p:txBody>
      </p:sp>
      <p:pic>
        <p:nvPicPr>
          <p:cNvPr id="4" name="Picture 7"/>
          <p:cNvPicPr>
            <a:picLocks noChangeAspect="1" noChangeArrowheads="1"/>
          </p:cNvPicPr>
          <p:nvPr/>
        </p:nvPicPr>
        <p:blipFill>
          <a:blip r:embed="rId2">
            <a:extLst>
              <a:ext uri="{28A0092B-C50C-407E-A947-70E740481C1C}">
                <a14:useLocalDpi xmlns:a14="http://schemas.microsoft.com/office/drawing/2010/main" val="0"/>
              </a:ext>
            </a:extLst>
          </a:blip>
          <a:srcRect l="18768" t="16348" r="46823" b="78201"/>
          <a:stretch>
            <a:fillRect/>
          </a:stretch>
        </p:blipFill>
        <p:spPr bwMode="auto">
          <a:xfrm>
            <a:off x="4038600" y="0"/>
            <a:ext cx="5105400" cy="111442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5" name="Picture 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763" y="76200"/>
            <a:ext cx="1143000"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990600" y="1905000"/>
            <a:ext cx="7315200" cy="2585323"/>
          </a:xfrm>
          <a:prstGeom prst="rect">
            <a:avLst/>
          </a:prstGeom>
          <a:noFill/>
        </p:spPr>
        <p:txBody>
          <a:bodyPr wrap="square" rtlCol="0">
            <a:spAutoFit/>
          </a:bodyPr>
          <a:lstStyle/>
          <a:p>
            <a:pPr marL="285750" indent="-285750">
              <a:buFont typeface="Arial" pitchFamily="34" charset="0"/>
              <a:buChar char="•"/>
            </a:pPr>
            <a:r>
              <a:rPr lang="en-US" dirty="0" smtClean="0"/>
              <a:t>Percentage who transfer from community college to 4-year college</a:t>
            </a:r>
          </a:p>
          <a:p>
            <a:pPr marL="285750" indent="-285750">
              <a:buFont typeface="Arial" pitchFamily="34" charset="0"/>
              <a:buChar char="•"/>
            </a:pPr>
            <a:endParaRPr lang="en-US" dirty="0"/>
          </a:p>
          <a:p>
            <a:pPr marL="285750" indent="-285750">
              <a:buFont typeface="Arial" pitchFamily="34" charset="0"/>
              <a:buChar char="•"/>
            </a:pPr>
            <a:r>
              <a:rPr lang="en-US" dirty="0" smtClean="0"/>
              <a:t>Percentage who transfer from 4-year college to community college</a:t>
            </a:r>
          </a:p>
          <a:p>
            <a:pPr marL="285750" indent="-285750">
              <a:buFont typeface="Arial" pitchFamily="34" charset="0"/>
              <a:buChar char="•"/>
            </a:pPr>
            <a:endParaRPr lang="en-US" dirty="0"/>
          </a:p>
          <a:p>
            <a:pPr marL="285750" indent="-285750">
              <a:buFont typeface="Arial" pitchFamily="34" charset="0"/>
              <a:buChar char="•"/>
            </a:pPr>
            <a:r>
              <a:rPr lang="en-US" dirty="0" smtClean="0"/>
              <a:t>Percentage who pursue military or apprenticeship programs</a:t>
            </a:r>
          </a:p>
          <a:p>
            <a:pPr marL="285750" indent="-285750">
              <a:buFont typeface="Arial" pitchFamily="34" charset="0"/>
              <a:buChar char="•"/>
            </a:pPr>
            <a:endParaRPr lang="en-US" dirty="0"/>
          </a:p>
          <a:p>
            <a:pPr marL="285750" indent="-285750">
              <a:buFont typeface="Arial" pitchFamily="34" charset="0"/>
              <a:buChar char="•"/>
            </a:pPr>
            <a:r>
              <a:rPr lang="en-US" dirty="0" smtClean="0"/>
              <a:t>Qualitative data as to WHY students drop out</a:t>
            </a:r>
          </a:p>
          <a:p>
            <a:pPr marL="285750" indent="-285750">
              <a:buFont typeface="Arial" pitchFamily="34" charset="0"/>
              <a:buChar char="•"/>
            </a:pPr>
            <a:endParaRPr lang="en-US" dirty="0"/>
          </a:p>
          <a:p>
            <a:endParaRPr lang="en-US" dirty="0"/>
          </a:p>
        </p:txBody>
      </p:sp>
      <p:sp>
        <p:nvSpPr>
          <p:cNvPr id="8" name="Down Arrow 7"/>
          <p:cNvSpPr/>
          <p:nvPr/>
        </p:nvSpPr>
        <p:spPr>
          <a:xfrm>
            <a:off x="3841317" y="4033123"/>
            <a:ext cx="806883" cy="914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914400" y="5105400"/>
            <a:ext cx="7543799" cy="1477328"/>
          </a:xfrm>
          <a:prstGeom prst="rect">
            <a:avLst/>
          </a:prstGeom>
          <a:noFill/>
        </p:spPr>
        <p:txBody>
          <a:bodyPr wrap="square" rtlCol="0">
            <a:spAutoFit/>
          </a:bodyPr>
          <a:lstStyle/>
          <a:p>
            <a:pPr marL="285750" indent="-285750">
              <a:buFont typeface="Arial" pitchFamily="34" charset="0"/>
              <a:buChar char="•"/>
            </a:pPr>
            <a:r>
              <a:rPr lang="en-US" dirty="0" smtClean="0"/>
              <a:t>Allows Counseling Office to provide more options, opportunities to students, and a holistic approach</a:t>
            </a:r>
          </a:p>
          <a:p>
            <a:pPr marL="285750" indent="-285750">
              <a:buFont typeface="Arial" pitchFamily="34" charset="0"/>
              <a:buChar char="•"/>
            </a:pPr>
            <a:endParaRPr lang="en-US" dirty="0"/>
          </a:p>
          <a:p>
            <a:pPr marL="285750" indent="-285750">
              <a:buFont typeface="Arial" pitchFamily="34" charset="0"/>
              <a:buChar char="•"/>
            </a:pPr>
            <a:r>
              <a:rPr lang="en-US" dirty="0" smtClean="0"/>
              <a:t>Counseling Office can better counsel students with similar academic profiles and ensure best college fit</a:t>
            </a:r>
            <a:endParaRPr lang="en-US" dirty="0"/>
          </a:p>
        </p:txBody>
      </p:sp>
    </p:spTree>
    <p:extLst>
      <p:ext uri="{BB962C8B-B14F-4D97-AF65-F5344CB8AC3E}">
        <p14:creationId xmlns:p14="http://schemas.microsoft.com/office/powerpoint/2010/main" val="28956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3263" y="1114425"/>
            <a:ext cx="7772400" cy="1066800"/>
          </a:xfrm>
        </p:spPr>
        <p:txBody>
          <a:bodyPr>
            <a:normAutofit/>
          </a:bodyPr>
          <a:lstStyle/>
          <a:p>
            <a:r>
              <a:rPr lang="en-US" sz="4000" dirty="0" smtClean="0"/>
              <a:t>Data Collection Challenges</a:t>
            </a:r>
            <a:endParaRPr lang="en-US" sz="4000" dirty="0"/>
          </a:p>
        </p:txBody>
      </p:sp>
      <p:pic>
        <p:nvPicPr>
          <p:cNvPr id="4" name="Picture 7"/>
          <p:cNvPicPr>
            <a:picLocks noChangeAspect="1" noChangeArrowheads="1"/>
          </p:cNvPicPr>
          <p:nvPr/>
        </p:nvPicPr>
        <p:blipFill>
          <a:blip r:embed="rId2">
            <a:extLst>
              <a:ext uri="{28A0092B-C50C-407E-A947-70E740481C1C}">
                <a14:useLocalDpi xmlns:a14="http://schemas.microsoft.com/office/drawing/2010/main" val="0"/>
              </a:ext>
            </a:extLst>
          </a:blip>
          <a:srcRect l="18768" t="16348" r="46823" b="78201"/>
          <a:stretch>
            <a:fillRect/>
          </a:stretch>
        </p:blipFill>
        <p:spPr bwMode="auto">
          <a:xfrm>
            <a:off x="4038600" y="0"/>
            <a:ext cx="5105400" cy="111442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5" name="Picture 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763" y="76200"/>
            <a:ext cx="1143000"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244745" y="2438399"/>
            <a:ext cx="7010400" cy="4247317"/>
          </a:xfrm>
          <a:prstGeom prst="rect">
            <a:avLst/>
          </a:prstGeom>
          <a:noFill/>
        </p:spPr>
        <p:txBody>
          <a:bodyPr wrap="square" rtlCol="0">
            <a:spAutoFit/>
          </a:bodyPr>
          <a:lstStyle/>
          <a:p>
            <a:pPr marL="285750" indent="-285750">
              <a:buFont typeface="Arial" pitchFamily="34" charset="0"/>
              <a:buChar char="•"/>
            </a:pPr>
            <a:r>
              <a:rPr lang="en-US" dirty="0" smtClean="0"/>
              <a:t>Academic remediation in college– what percentage enroll in remedial courses</a:t>
            </a:r>
          </a:p>
          <a:p>
            <a:pPr marL="285750" indent="-285750">
              <a:buFont typeface="Arial" pitchFamily="34" charset="0"/>
              <a:buChar char="•"/>
            </a:pPr>
            <a:endParaRPr lang="en-US" dirty="0"/>
          </a:p>
          <a:p>
            <a:pPr marL="285750" indent="-285750">
              <a:buFont typeface="Arial" pitchFamily="34" charset="0"/>
              <a:buChar char="•"/>
            </a:pPr>
            <a:r>
              <a:rPr lang="en-US" dirty="0" smtClean="0"/>
              <a:t>Common majors in college</a:t>
            </a:r>
          </a:p>
          <a:p>
            <a:pPr marL="285750" indent="-285750">
              <a:buFont typeface="Arial" pitchFamily="34" charset="0"/>
              <a:buChar char="•"/>
            </a:pPr>
            <a:endParaRPr lang="en-US" dirty="0"/>
          </a:p>
          <a:p>
            <a:pPr marL="285750" indent="-285750">
              <a:buFont typeface="Arial" pitchFamily="34" charset="0"/>
              <a:buChar char="•"/>
            </a:pPr>
            <a:r>
              <a:rPr lang="en-US" dirty="0" smtClean="0"/>
              <a:t>Graduate level coursework</a:t>
            </a:r>
          </a:p>
          <a:p>
            <a:pPr marL="285750" indent="-285750">
              <a:buFont typeface="Arial" pitchFamily="34" charset="0"/>
              <a:buChar char="•"/>
            </a:pPr>
            <a:endParaRPr lang="en-US" dirty="0"/>
          </a:p>
          <a:p>
            <a:pPr marL="285750" indent="-285750">
              <a:buFont typeface="Arial" pitchFamily="34" charset="0"/>
              <a:buChar char="•"/>
            </a:pPr>
            <a:r>
              <a:rPr lang="en-US" dirty="0" smtClean="0"/>
              <a:t>Professional experiences after college</a:t>
            </a:r>
          </a:p>
          <a:p>
            <a:pPr marL="285750" indent="-285750">
              <a:buFont typeface="Arial" pitchFamily="34" charset="0"/>
              <a:buChar char="•"/>
            </a:pPr>
            <a:endParaRPr lang="en-US" dirty="0"/>
          </a:p>
          <a:p>
            <a:pPr marL="285750" indent="-285750">
              <a:buFont typeface="Arial" pitchFamily="34" charset="0"/>
              <a:buChar char="•"/>
            </a:pPr>
            <a:endParaRPr lang="en-US" dirty="0" smtClean="0"/>
          </a:p>
          <a:p>
            <a:pPr marL="285750" indent="-285750">
              <a:buFont typeface="Arial" pitchFamily="34" charset="0"/>
              <a:buChar char="•"/>
            </a:pPr>
            <a:endParaRPr lang="en-US" dirty="0"/>
          </a:p>
          <a:p>
            <a:pPr marL="285750" indent="-285750">
              <a:buFont typeface="Arial" pitchFamily="34" charset="0"/>
              <a:buChar char="•"/>
            </a:pPr>
            <a:endParaRPr lang="en-US" dirty="0" smtClean="0"/>
          </a:p>
          <a:p>
            <a:pPr marL="285750" indent="-285750">
              <a:buFont typeface="Arial" pitchFamily="34" charset="0"/>
              <a:buChar char="•"/>
            </a:pPr>
            <a:endParaRPr lang="en-US" dirty="0"/>
          </a:p>
          <a:p>
            <a:pPr marL="285750" indent="-285750">
              <a:buFont typeface="Arial" pitchFamily="34" charset="0"/>
              <a:buChar char="•"/>
            </a:pPr>
            <a:endParaRPr lang="en-US" dirty="0"/>
          </a:p>
          <a:p>
            <a:endParaRPr lang="en-US" dirty="0"/>
          </a:p>
        </p:txBody>
      </p:sp>
    </p:spTree>
    <p:extLst>
      <p:ext uri="{BB962C8B-B14F-4D97-AF65-F5344CB8AC3E}">
        <p14:creationId xmlns:p14="http://schemas.microsoft.com/office/powerpoint/2010/main" val="12229037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286000"/>
            <a:ext cx="7772400" cy="1066800"/>
          </a:xfrm>
        </p:spPr>
        <p:txBody>
          <a:bodyPr>
            <a:normAutofit/>
          </a:bodyPr>
          <a:lstStyle/>
          <a:p>
            <a:r>
              <a:rPr lang="en-US" sz="4000" dirty="0" smtClean="0"/>
              <a:t>Questions?</a:t>
            </a:r>
            <a:endParaRPr lang="en-US" sz="4000" dirty="0"/>
          </a:p>
        </p:txBody>
      </p:sp>
      <p:pic>
        <p:nvPicPr>
          <p:cNvPr id="4" name="Picture 7"/>
          <p:cNvPicPr>
            <a:picLocks noChangeAspect="1" noChangeArrowheads="1"/>
          </p:cNvPicPr>
          <p:nvPr/>
        </p:nvPicPr>
        <p:blipFill>
          <a:blip r:embed="rId2">
            <a:extLst>
              <a:ext uri="{28A0092B-C50C-407E-A947-70E740481C1C}">
                <a14:useLocalDpi xmlns:a14="http://schemas.microsoft.com/office/drawing/2010/main" val="0"/>
              </a:ext>
            </a:extLst>
          </a:blip>
          <a:srcRect l="18768" t="16348" r="46823" b="78201"/>
          <a:stretch>
            <a:fillRect/>
          </a:stretch>
        </p:blipFill>
        <p:spPr bwMode="auto">
          <a:xfrm>
            <a:off x="4038600" y="0"/>
            <a:ext cx="5105400" cy="111442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5" name="Picture 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763" y="76200"/>
            <a:ext cx="1143000"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92842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3263" y="1219200"/>
            <a:ext cx="7772400" cy="1219200"/>
          </a:xfrm>
        </p:spPr>
        <p:txBody>
          <a:bodyPr>
            <a:normAutofit/>
          </a:bodyPr>
          <a:lstStyle/>
          <a:p>
            <a:r>
              <a:rPr lang="en-US" sz="4000" dirty="0" smtClean="0"/>
              <a:t>Workshop Takeaways</a:t>
            </a:r>
            <a:endParaRPr lang="en-US" sz="4000" dirty="0"/>
          </a:p>
        </p:txBody>
      </p:sp>
      <p:pic>
        <p:nvPicPr>
          <p:cNvPr id="4" name="Picture 7"/>
          <p:cNvPicPr>
            <a:picLocks noChangeAspect="1" noChangeArrowheads="1"/>
          </p:cNvPicPr>
          <p:nvPr/>
        </p:nvPicPr>
        <p:blipFill>
          <a:blip r:embed="rId2">
            <a:extLst>
              <a:ext uri="{28A0092B-C50C-407E-A947-70E740481C1C}">
                <a14:useLocalDpi xmlns:a14="http://schemas.microsoft.com/office/drawing/2010/main" val="0"/>
              </a:ext>
            </a:extLst>
          </a:blip>
          <a:srcRect l="18768" t="16348" r="46823" b="78201"/>
          <a:stretch>
            <a:fillRect/>
          </a:stretch>
        </p:blipFill>
        <p:spPr bwMode="auto">
          <a:xfrm>
            <a:off x="4038600" y="0"/>
            <a:ext cx="5105400" cy="111442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5" name="Picture 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763" y="76200"/>
            <a:ext cx="1143000"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40230" y="2250604"/>
            <a:ext cx="9003770" cy="5262979"/>
          </a:xfrm>
          <a:prstGeom prst="rect">
            <a:avLst/>
          </a:prstGeom>
          <a:noFill/>
        </p:spPr>
        <p:txBody>
          <a:bodyPr wrap="square" rtlCol="0">
            <a:spAutoFit/>
          </a:bodyPr>
          <a:lstStyle/>
          <a:p>
            <a:pPr marL="342900" indent="-342900">
              <a:buFont typeface="Wingdings" pitchFamily="2" charset="2"/>
              <a:buChar char="ü"/>
            </a:pPr>
            <a:r>
              <a:rPr lang="en-US" sz="2400" dirty="0" smtClean="0"/>
              <a:t>Strategies in Collecting and Analyzing Data to Increase College Enrollment Rates</a:t>
            </a:r>
          </a:p>
          <a:p>
            <a:pPr algn="ctr"/>
            <a:endParaRPr lang="en-US" sz="2400" dirty="0" smtClean="0"/>
          </a:p>
          <a:p>
            <a:pPr marL="342900" indent="-342900">
              <a:buFont typeface="Wingdings" pitchFamily="2" charset="2"/>
              <a:buChar char="ü"/>
            </a:pPr>
            <a:r>
              <a:rPr lang="en-US" sz="2400" dirty="0" smtClean="0"/>
              <a:t>Strategies in Collecting and Analyzing Data to Increase College Retention Rates</a:t>
            </a:r>
          </a:p>
          <a:p>
            <a:pPr marL="342900" indent="-342900" algn="ctr">
              <a:buFont typeface="Wingdings" pitchFamily="2" charset="2"/>
              <a:buChar char="ü"/>
            </a:pPr>
            <a:endParaRPr lang="en-US" sz="2400" dirty="0"/>
          </a:p>
          <a:p>
            <a:pPr marL="342900" indent="-342900">
              <a:buFont typeface="Wingdings" pitchFamily="2" charset="2"/>
              <a:buChar char="ü"/>
            </a:pPr>
            <a:r>
              <a:rPr lang="en-US" sz="2400" dirty="0" smtClean="0"/>
              <a:t>How to Use Tools such as </a:t>
            </a:r>
            <a:r>
              <a:rPr lang="en-US" sz="2400" dirty="0" err="1" smtClean="0"/>
              <a:t>Naviance</a:t>
            </a:r>
            <a:r>
              <a:rPr lang="en-US" sz="2400" dirty="0" smtClean="0"/>
              <a:t> and National Student Clearinghouse</a:t>
            </a:r>
          </a:p>
          <a:p>
            <a:endParaRPr lang="en-US" sz="2400" dirty="0"/>
          </a:p>
          <a:p>
            <a:pPr marL="342900" indent="-342900">
              <a:buFont typeface="Wingdings" pitchFamily="2" charset="2"/>
              <a:buChar char="ü"/>
            </a:pPr>
            <a:r>
              <a:rPr lang="en-US" sz="2400" dirty="0" smtClean="0"/>
              <a:t>Using Data to best Counsel Students on Best College Fit</a:t>
            </a:r>
          </a:p>
          <a:p>
            <a:pPr marL="342900" indent="-342900" algn="ctr">
              <a:buFont typeface="Wingdings" pitchFamily="2" charset="2"/>
              <a:buChar char="ü"/>
            </a:pPr>
            <a:endParaRPr lang="en-US" sz="2400" dirty="0" smtClean="0"/>
          </a:p>
          <a:p>
            <a:pPr algn="ctr"/>
            <a:endParaRPr lang="en-US" sz="2400" dirty="0" smtClean="0"/>
          </a:p>
          <a:p>
            <a:pPr marL="342900" indent="-342900" algn="ctr">
              <a:buFont typeface="Wingdings" pitchFamily="2" charset="2"/>
              <a:buChar char="ü"/>
            </a:pPr>
            <a:endParaRPr lang="en-US" sz="2400" dirty="0" smtClean="0"/>
          </a:p>
          <a:p>
            <a:pPr algn="ctr"/>
            <a:endParaRPr lang="en-US" sz="2400" dirty="0"/>
          </a:p>
        </p:txBody>
      </p:sp>
    </p:spTree>
    <p:extLst>
      <p:ext uri="{BB962C8B-B14F-4D97-AF65-F5344CB8AC3E}">
        <p14:creationId xmlns:p14="http://schemas.microsoft.com/office/powerpoint/2010/main" val="27411241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1229" y="1828800"/>
            <a:ext cx="6537946"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7"/>
          <p:cNvPicPr>
            <a:picLocks noChangeAspect="1" noChangeArrowheads="1"/>
          </p:cNvPicPr>
          <p:nvPr/>
        </p:nvPicPr>
        <p:blipFill>
          <a:blip r:embed="rId3">
            <a:extLst>
              <a:ext uri="{28A0092B-C50C-407E-A947-70E740481C1C}">
                <a14:useLocalDpi xmlns:a14="http://schemas.microsoft.com/office/drawing/2010/main" val="0"/>
              </a:ext>
            </a:extLst>
          </a:blip>
          <a:srcRect l="18768" t="16348" r="46823" b="78201"/>
          <a:stretch>
            <a:fillRect/>
          </a:stretch>
        </p:blipFill>
        <p:spPr bwMode="auto">
          <a:xfrm>
            <a:off x="4038600" y="0"/>
            <a:ext cx="5105400" cy="111442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5" name="Picture 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1763" y="76200"/>
            <a:ext cx="1143000"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5"/>
          <p:cNvSpPr>
            <a:spLocks noGrp="1"/>
          </p:cNvSpPr>
          <p:nvPr>
            <p:ph type="ctrTitle"/>
          </p:nvPr>
        </p:nvSpPr>
        <p:spPr>
          <a:xfrm>
            <a:off x="725034" y="838200"/>
            <a:ext cx="7772400" cy="1470025"/>
          </a:xfrm>
        </p:spPr>
        <p:txBody>
          <a:bodyPr/>
          <a:lstStyle/>
          <a:p>
            <a:r>
              <a:rPr lang="en-US" dirty="0" smtClean="0"/>
              <a:t>College Success</a:t>
            </a:r>
            <a:endParaRPr lang="en-US" dirty="0"/>
          </a:p>
        </p:txBody>
      </p:sp>
    </p:spTree>
    <p:extLst>
      <p:ext uri="{BB962C8B-B14F-4D97-AF65-F5344CB8AC3E}">
        <p14:creationId xmlns:p14="http://schemas.microsoft.com/office/powerpoint/2010/main" val="11004882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3263" y="1125714"/>
            <a:ext cx="7772400" cy="855486"/>
          </a:xfrm>
        </p:spPr>
        <p:txBody>
          <a:bodyPr>
            <a:normAutofit/>
          </a:bodyPr>
          <a:lstStyle/>
          <a:p>
            <a:r>
              <a:rPr lang="en-US" sz="2900" dirty="0"/>
              <a:t>Gathering </a:t>
            </a:r>
            <a:r>
              <a:rPr lang="en-US" sz="2900" dirty="0" smtClean="0"/>
              <a:t>Information</a:t>
            </a:r>
            <a:r>
              <a:rPr lang="en-US" sz="2900" dirty="0"/>
              <a:t>: </a:t>
            </a:r>
            <a:r>
              <a:rPr lang="en-US" sz="2900" dirty="0" smtClean="0"/>
              <a:t>How</a:t>
            </a:r>
            <a:r>
              <a:rPr lang="en-US" sz="2900" dirty="0"/>
              <a:t>, </a:t>
            </a:r>
            <a:r>
              <a:rPr lang="en-US" sz="2900" dirty="0" smtClean="0"/>
              <a:t>When </a:t>
            </a:r>
            <a:r>
              <a:rPr lang="en-US" sz="2900" dirty="0"/>
              <a:t>&amp; W</a:t>
            </a:r>
            <a:r>
              <a:rPr lang="en-US" sz="2900" dirty="0" smtClean="0"/>
              <a:t>hy</a:t>
            </a:r>
            <a:endParaRPr lang="en-US" sz="2900" dirty="0"/>
          </a:p>
        </p:txBody>
      </p:sp>
      <p:pic>
        <p:nvPicPr>
          <p:cNvPr id="4" name="Picture 7"/>
          <p:cNvPicPr>
            <a:picLocks noChangeAspect="1" noChangeArrowheads="1"/>
          </p:cNvPicPr>
          <p:nvPr/>
        </p:nvPicPr>
        <p:blipFill>
          <a:blip r:embed="rId2">
            <a:extLst>
              <a:ext uri="{28A0092B-C50C-407E-A947-70E740481C1C}">
                <a14:useLocalDpi xmlns:a14="http://schemas.microsoft.com/office/drawing/2010/main" val="0"/>
              </a:ext>
            </a:extLst>
          </a:blip>
          <a:srcRect l="18768" t="16348" r="46823" b="78201"/>
          <a:stretch>
            <a:fillRect/>
          </a:stretch>
        </p:blipFill>
        <p:spPr bwMode="auto">
          <a:xfrm>
            <a:off x="4038600" y="0"/>
            <a:ext cx="5105400" cy="111442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5" name="Picture 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763" y="76200"/>
            <a:ext cx="1143000"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457200" y="2438400"/>
            <a:ext cx="7620000" cy="1938992"/>
          </a:xfrm>
          <a:prstGeom prst="rect">
            <a:avLst/>
          </a:prstGeom>
          <a:noFill/>
        </p:spPr>
        <p:txBody>
          <a:bodyPr wrap="square" rtlCol="0">
            <a:spAutoFit/>
          </a:bodyPr>
          <a:lstStyle/>
          <a:p>
            <a:pPr lvl="2"/>
            <a:endParaRPr lang="en-US" sz="2000" dirty="0" smtClean="0"/>
          </a:p>
          <a:p>
            <a:pPr lvl="2"/>
            <a:endParaRPr lang="en-US" sz="2000" dirty="0" smtClean="0"/>
          </a:p>
          <a:p>
            <a:pPr lvl="2"/>
            <a:endParaRPr lang="en-US" sz="2400" dirty="0" smtClean="0"/>
          </a:p>
          <a:p>
            <a:pPr lvl="2"/>
            <a:r>
              <a:rPr lang="en-US" sz="2400" dirty="0" smtClean="0"/>
              <a:t>		</a:t>
            </a:r>
          </a:p>
          <a:p>
            <a:pPr lvl="1"/>
            <a:endParaRPr lang="en-US" sz="3200" dirty="0" smtClean="0"/>
          </a:p>
        </p:txBody>
      </p:sp>
      <p:graphicFrame>
        <p:nvGraphicFramePr>
          <p:cNvPr id="8" name="Table 7"/>
          <p:cNvGraphicFramePr>
            <a:graphicFrameLocks noGrp="1"/>
          </p:cNvGraphicFramePr>
          <p:nvPr>
            <p:extLst>
              <p:ext uri="{D42A27DB-BD31-4B8C-83A1-F6EECF244321}">
                <p14:modId xmlns:p14="http://schemas.microsoft.com/office/powerpoint/2010/main" val="2874566270"/>
              </p:ext>
            </p:extLst>
          </p:nvPr>
        </p:nvGraphicFramePr>
        <p:xfrm>
          <a:off x="627431" y="1949545"/>
          <a:ext cx="8059369" cy="3258911"/>
        </p:xfrm>
        <a:graphic>
          <a:graphicData uri="http://schemas.openxmlformats.org/drawingml/2006/table">
            <a:tbl>
              <a:tblPr firstRow="1" firstCol="1" bandRow="1">
                <a:tableStyleId>{5C22544A-7EE6-4342-B048-85BDC9FD1C3A}</a:tableStyleId>
              </a:tblPr>
              <a:tblGrid>
                <a:gridCol w="2014842"/>
                <a:gridCol w="2014842"/>
                <a:gridCol w="1228908"/>
                <a:gridCol w="2800777"/>
              </a:tblGrid>
              <a:tr h="263435">
                <a:tc>
                  <a:txBody>
                    <a:bodyPr/>
                    <a:lstStyle/>
                    <a:p>
                      <a:pPr marL="0" marR="0">
                        <a:spcBef>
                          <a:spcPts val="0"/>
                        </a:spcBef>
                        <a:spcAft>
                          <a:spcPts val="0"/>
                        </a:spcAft>
                      </a:pPr>
                      <a:r>
                        <a:rPr lang="en-US" sz="1600" dirty="0">
                          <a:effectLst/>
                        </a:rPr>
                        <a:t>What</a:t>
                      </a:r>
                      <a:endParaRPr lang="en-US" sz="1200" dirty="0">
                        <a:effectLst/>
                        <a:latin typeface="Times New Roman"/>
                        <a:ea typeface="Times New Roman"/>
                      </a:endParaRPr>
                    </a:p>
                  </a:txBody>
                  <a:tcPr marL="68580" marR="68580" marT="0" marB="0"/>
                </a:tc>
                <a:tc>
                  <a:txBody>
                    <a:bodyPr/>
                    <a:lstStyle/>
                    <a:p>
                      <a:pPr marL="0" marR="0">
                        <a:spcBef>
                          <a:spcPts val="0"/>
                        </a:spcBef>
                        <a:spcAft>
                          <a:spcPts val="0"/>
                        </a:spcAft>
                      </a:pPr>
                      <a:r>
                        <a:rPr lang="en-US" sz="1600">
                          <a:effectLst/>
                        </a:rPr>
                        <a:t>How</a:t>
                      </a:r>
                      <a:endParaRPr lang="en-US" sz="1200">
                        <a:effectLst/>
                        <a:latin typeface="Times New Roman"/>
                        <a:ea typeface="Times New Roman"/>
                      </a:endParaRPr>
                    </a:p>
                  </a:txBody>
                  <a:tcPr marL="68580" marR="68580" marT="0" marB="0"/>
                </a:tc>
                <a:tc>
                  <a:txBody>
                    <a:bodyPr/>
                    <a:lstStyle/>
                    <a:p>
                      <a:pPr marL="0" marR="0">
                        <a:spcBef>
                          <a:spcPts val="0"/>
                        </a:spcBef>
                        <a:spcAft>
                          <a:spcPts val="0"/>
                        </a:spcAft>
                      </a:pPr>
                      <a:r>
                        <a:rPr lang="en-US" sz="1600" dirty="0">
                          <a:effectLst/>
                        </a:rPr>
                        <a:t>When </a:t>
                      </a:r>
                      <a:endParaRPr lang="en-US" sz="1200" dirty="0">
                        <a:effectLst/>
                        <a:latin typeface="Times New Roman"/>
                        <a:ea typeface="Times New Roman"/>
                      </a:endParaRPr>
                    </a:p>
                  </a:txBody>
                  <a:tcPr marL="68580" marR="68580" marT="0" marB="0"/>
                </a:tc>
                <a:tc>
                  <a:txBody>
                    <a:bodyPr/>
                    <a:lstStyle/>
                    <a:p>
                      <a:pPr marL="0" marR="0">
                        <a:spcBef>
                          <a:spcPts val="0"/>
                        </a:spcBef>
                        <a:spcAft>
                          <a:spcPts val="0"/>
                        </a:spcAft>
                      </a:pPr>
                      <a:r>
                        <a:rPr lang="en-US" sz="1600" dirty="0" smtClean="0">
                          <a:effectLst/>
                          <a:latin typeface="Times New Roman"/>
                          <a:ea typeface="Times New Roman"/>
                        </a:rPr>
                        <a:t>Why</a:t>
                      </a:r>
                      <a:endParaRPr lang="en-US" sz="1600" dirty="0">
                        <a:effectLst/>
                        <a:latin typeface="Times New Roman"/>
                        <a:ea typeface="Times New Roman"/>
                      </a:endParaRPr>
                    </a:p>
                  </a:txBody>
                  <a:tcPr marL="68580" marR="68580" marT="0" marB="0"/>
                </a:tc>
              </a:tr>
              <a:tr h="341599">
                <a:tc>
                  <a:txBody>
                    <a:bodyPr/>
                    <a:lstStyle/>
                    <a:p>
                      <a:pPr marL="0" marR="0">
                        <a:spcBef>
                          <a:spcPts val="0"/>
                        </a:spcBef>
                        <a:spcAft>
                          <a:spcPts val="0"/>
                        </a:spcAft>
                      </a:pPr>
                      <a:r>
                        <a:rPr lang="en-US" sz="1200">
                          <a:effectLst/>
                        </a:rPr>
                        <a:t>Transcript (static) </a:t>
                      </a:r>
                      <a:endParaRPr lang="en-US" sz="1200">
                        <a:effectLst/>
                        <a:latin typeface="Times New Roman"/>
                        <a:ea typeface="Times New Roman"/>
                      </a:endParaRPr>
                    </a:p>
                  </a:txBody>
                  <a:tcPr marL="68580" marR="68580" marT="0" marB="0"/>
                </a:tc>
                <a:tc>
                  <a:txBody>
                    <a:bodyPr/>
                    <a:lstStyle/>
                    <a:p>
                      <a:pPr marL="0" marR="0">
                        <a:spcBef>
                          <a:spcPts val="0"/>
                        </a:spcBef>
                        <a:spcAft>
                          <a:spcPts val="0"/>
                        </a:spcAft>
                      </a:pPr>
                      <a:r>
                        <a:rPr lang="en-US" sz="1200" dirty="0">
                          <a:effectLst/>
                        </a:rPr>
                        <a:t>SIS (</a:t>
                      </a:r>
                      <a:r>
                        <a:rPr lang="en-US" sz="1200" dirty="0" err="1">
                          <a:effectLst/>
                        </a:rPr>
                        <a:t>Blackbaud</a:t>
                      </a:r>
                      <a:r>
                        <a:rPr lang="en-US" sz="1200" dirty="0">
                          <a:effectLst/>
                        </a:rPr>
                        <a:t>)</a:t>
                      </a:r>
                      <a:endParaRPr lang="en-US" sz="1200" dirty="0">
                        <a:effectLst/>
                        <a:latin typeface="Times New Roman"/>
                        <a:ea typeface="Times New Roman"/>
                      </a:endParaRPr>
                    </a:p>
                  </a:txBody>
                  <a:tcPr marL="68580" marR="68580" marT="0" marB="0"/>
                </a:tc>
                <a:tc>
                  <a:txBody>
                    <a:bodyPr/>
                    <a:lstStyle/>
                    <a:p>
                      <a:pPr marL="0" marR="0">
                        <a:spcBef>
                          <a:spcPts val="0"/>
                        </a:spcBef>
                        <a:spcAft>
                          <a:spcPts val="0"/>
                        </a:spcAft>
                      </a:pPr>
                      <a:r>
                        <a:rPr lang="en-US" sz="1200">
                          <a:effectLst/>
                        </a:rPr>
                        <a:t>Real-time</a:t>
                      </a:r>
                      <a:endParaRPr lang="en-US" sz="1200">
                        <a:effectLst/>
                        <a:latin typeface="Times New Roman"/>
                        <a:ea typeface="Times New Roman"/>
                      </a:endParaRPr>
                    </a:p>
                  </a:txBody>
                  <a:tcPr marL="68580" marR="68580" marT="0" marB="0"/>
                </a:tc>
                <a:tc>
                  <a:txBody>
                    <a:bodyPr/>
                    <a:lstStyle/>
                    <a:p>
                      <a:pPr marL="0" marR="0">
                        <a:spcBef>
                          <a:spcPts val="0"/>
                        </a:spcBef>
                        <a:spcAft>
                          <a:spcPts val="0"/>
                        </a:spcAft>
                      </a:pPr>
                      <a:r>
                        <a:rPr lang="en-US" sz="1200" dirty="0" smtClean="0">
                          <a:effectLst/>
                          <a:latin typeface="Times New Roman"/>
                          <a:ea typeface="Times New Roman"/>
                        </a:rPr>
                        <a:t>Mail to colleges; college guidance; error</a:t>
                      </a:r>
                      <a:r>
                        <a:rPr lang="en-US" sz="1200" baseline="0" dirty="0" smtClean="0">
                          <a:effectLst/>
                          <a:latin typeface="Times New Roman"/>
                          <a:ea typeface="Times New Roman"/>
                        </a:rPr>
                        <a:t> check</a:t>
                      </a:r>
                      <a:endParaRPr lang="en-US" sz="1200" dirty="0">
                        <a:effectLst/>
                        <a:latin typeface="Times New Roman"/>
                        <a:ea typeface="Times New Roman"/>
                      </a:endParaRPr>
                    </a:p>
                  </a:txBody>
                  <a:tcPr marL="68580" marR="68580" marT="0" marB="0"/>
                </a:tc>
              </a:tr>
              <a:tr h="312032">
                <a:tc>
                  <a:txBody>
                    <a:bodyPr/>
                    <a:lstStyle/>
                    <a:p>
                      <a:pPr marL="0" marR="0">
                        <a:spcBef>
                          <a:spcPts val="0"/>
                        </a:spcBef>
                        <a:spcAft>
                          <a:spcPts val="0"/>
                        </a:spcAft>
                      </a:pPr>
                      <a:r>
                        <a:rPr lang="en-US" sz="1200">
                          <a:effectLst/>
                        </a:rPr>
                        <a:t>SAT**</a:t>
                      </a:r>
                      <a:endParaRPr lang="en-US" sz="1200">
                        <a:effectLst/>
                        <a:latin typeface="Times New Roman"/>
                        <a:ea typeface="Times New Roman"/>
                      </a:endParaRPr>
                    </a:p>
                  </a:txBody>
                  <a:tcPr marL="68580" marR="68580" marT="0" marB="0"/>
                </a:tc>
                <a:tc>
                  <a:txBody>
                    <a:bodyPr/>
                    <a:lstStyle/>
                    <a:p>
                      <a:pPr marL="0" marR="0">
                        <a:spcBef>
                          <a:spcPts val="0"/>
                        </a:spcBef>
                        <a:spcAft>
                          <a:spcPts val="0"/>
                        </a:spcAft>
                      </a:pPr>
                      <a:r>
                        <a:rPr lang="en-US" sz="1200">
                          <a:effectLst/>
                        </a:rPr>
                        <a:t>College Board/  ED</a:t>
                      </a:r>
                      <a:endParaRPr lang="en-US" sz="1200">
                        <a:effectLst/>
                        <a:latin typeface="Times New Roman"/>
                        <a:ea typeface="Times New Roman"/>
                      </a:endParaRPr>
                    </a:p>
                  </a:txBody>
                  <a:tcPr marL="68580" marR="68580" marT="0" marB="0"/>
                </a:tc>
                <a:tc>
                  <a:txBody>
                    <a:bodyPr/>
                    <a:lstStyle/>
                    <a:p>
                      <a:pPr marL="0" marR="0">
                        <a:spcBef>
                          <a:spcPts val="0"/>
                        </a:spcBef>
                        <a:spcAft>
                          <a:spcPts val="0"/>
                        </a:spcAft>
                      </a:pPr>
                      <a:r>
                        <a:rPr lang="en-US" sz="1200">
                          <a:effectLst/>
                        </a:rPr>
                        <a:t>On-going </a:t>
                      </a:r>
                      <a:endParaRPr lang="en-US" sz="1200">
                        <a:effectLst/>
                        <a:latin typeface="Times New Roman"/>
                        <a:ea typeface="Times New Roman"/>
                      </a:endParaRPr>
                    </a:p>
                  </a:txBody>
                  <a:tcPr marL="68580" marR="68580" marT="0" marB="0"/>
                </a:tc>
                <a:tc>
                  <a:txBody>
                    <a:bodyPr/>
                    <a:lstStyle/>
                    <a:p>
                      <a:pPr marL="0" marR="0">
                        <a:spcBef>
                          <a:spcPts val="0"/>
                        </a:spcBef>
                        <a:spcAft>
                          <a:spcPts val="0"/>
                        </a:spcAft>
                      </a:pPr>
                      <a:r>
                        <a:rPr lang="en-US" sz="1200" dirty="0" smtClean="0">
                          <a:effectLst/>
                          <a:latin typeface="Times New Roman"/>
                          <a:ea typeface="Times New Roman"/>
                        </a:rPr>
                        <a:t>College guidance;</a:t>
                      </a:r>
                      <a:r>
                        <a:rPr lang="en-US" sz="1200" baseline="0" dirty="0" smtClean="0">
                          <a:effectLst/>
                          <a:latin typeface="Times New Roman"/>
                          <a:ea typeface="Times New Roman"/>
                        </a:rPr>
                        <a:t> ensure student has score </a:t>
                      </a:r>
                      <a:endParaRPr lang="en-US" sz="1200" dirty="0">
                        <a:effectLst/>
                        <a:latin typeface="Times New Roman"/>
                        <a:ea typeface="Times New Roman"/>
                      </a:endParaRPr>
                    </a:p>
                  </a:txBody>
                  <a:tcPr marL="68580" marR="68580" marT="0" marB="0"/>
                </a:tc>
              </a:tr>
              <a:tr h="312032">
                <a:tc>
                  <a:txBody>
                    <a:bodyPr/>
                    <a:lstStyle/>
                    <a:p>
                      <a:pPr marL="0" marR="0">
                        <a:spcBef>
                          <a:spcPts val="0"/>
                        </a:spcBef>
                        <a:spcAft>
                          <a:spcPts val="0"/>
                        </a:spcAft>
                      </a:pPr>
                      <a:r>
                        <a:rPr lang="en-US" sz="1200">
                          <a:effectLst/>
                        </a:rPr>
                        <a:t>PSAT</a:t>
                      </a:r>
                      <a:endParaRPr lang="en-US" sz="1200">
                        <a:effectLst/>
                        <a:latin typeface="Times New Roman"/>
                        <a:ea typeface="Times New Roman"/>
                      </a:endParaRPr>
                    </a:p>
                  </a:txBody>
                  <a:tcPr marL="68580" marR="68580" marT="0" marB="0"/>
                </a:tc>
                <a:tc>
                  <a:txBody>
                    <a:bodyPr/>
                    <a:lstStyle/>
                    <a:p>
                      <a:pPr marL="0" marR="0">
                        <a:spcBef>
                          <a:spcPts val="0"/>
                        </a:spcBef>
                        <a:spcAft>
                          <a:spcPts val="0"/>
                        </a:spcAft>
                      </a:pPr>
                      <a:r>
                        <a:rPr lang="en-US" sz="1200">
                          <a:effectLst/>
                        </a:rPr>
                        <a:t>College Board /ED</a:t>
                      </a:r>
                      <a:endParaRPr lang="en-US" sz="1200">
                        <a:effectLst/>
                        <a:latin typeface="Times New Roman"/>
                        <a:ea typeface="Times New Roman"/>
                      </a:endParaRPr>
                    </a:p>
                  </a:txBody>
                  <a:tcPr marL="68580" marR="68580" marT="0" marB="0"/>
                </a:tc>
                <a:tc>
                  <a:txBody>
                    <a:bodyPr/>
                    <a:lstStyle/>
                    <a:p>
                      <a:pPr marL="0" marR="0">
                        <a:spcBef>
                          <a:spcPts val="0"/>
                        </a:spcBef>
                        <a:spcAft>
                          <a:spcPts val="0"/>
                        </a:spcAft>
                      </a:pPr>
                      <a:r>
                        <a:rPr lang="en-US" sz="1200">
                          <a:effectLst/>
                        </a:rPr>
                        <a:t>December </a:t>
                      </a:r>
                      <a:endParaRPr lang="en-US" sz="1200">
                        <a:effectLst/>
                        <a:latin typeface="Times New Roman"/>
                        <a:ea typeface="Times New Roman"/>
                      </a:endParaRPr>
                    </a:p>
                  </a:txBody>
                  <a:tcPr marL="68580" marR="68580" marT="0" marB="0"/>
                </a:tc>
                <a:tc>
                  <a:txBody>
                    <a:bodyPr/>
                    <a:lstStyle/>
                    <a:p>
                      <a:pPr marL="0" marR="0">
                        <a:spcBef>
                          <a:spcPts val="0"/>
                        </a:spcBef>
                        <a:spcAft>
                          <a:spcPts val="0"/>
                        </a:spcAft>
                      </a:pPr>
                      <a:r>
                        <a:rPr lang="en-US" sz="1200" dirty="0" smtClean="0">
                          <a:effectLst/>
                          <a:latin typeface="Times New Roman"/>
                          <a:ea typeface="Times New Roman"/>
                        </a:rPr>
                        <a:t>Discrepancy</a:t>
                      </a:r>
                      <a:r>
                        <a:rPr lang="en-US" sz="1200" baseline="0" dirty="0" smtClean="0">
                          <a:effectLst/>
                          <a:latin typeface="Times New Roman"/>
                          <a:ea typeface="Times New Roman"/>
                        </a:rPr>
                        <a:t> between PSAT and SAT/ACT</a:t>
                      </a:r>
                      <a:endParaRPr lang="en-US" sz="1200" dirty="0">
                        <a:effectLst/>
                        <a:latin typeface="Times New Roman"/>
                        <a:ea typeface="Times New Roman"/>
                      </a:endParaRPr>
                    </a:p>
                  </a:txBody>
                  <a:tcPr marL="68580" marR="68580" marT="0" marB="0"/>
                </a:tc>
              </a:tr>
              <a:tr h="312032">
                <a:tc>
                  <a:txBody>
                    <a:bodyPr/>
                    <a:lstStyle/>
                    <a:p>
                      <a:pPr marL="0" marR="0">
                        <a:spcBef>
                          <a:spcPts val="0"/>
                        </a:spcBef>
                        <a:spcAft>
                          <a:spcPts val="0"/>
                        </a:spcAft>
                      </a:pPr>
                      <a:r>
                        <a:rPr lang="en-US" sz="1200">
                          <a:effectLst/>
                        </a:rPr>
                        <a:t>ACT</a:t>
                      </a:r>
                      <a:endParaRPr lang="en-US" sz="1200">
                        <a:effectLst/>
                        <a:latin typeface="Times New Roman"/>
                        <a:ea typeface="Times New Roman"/>
                      </a:endParaRPr>
                    </a:p>
                  </a:txBody>
                  <a:tcPr marL="68580" marR="68580" marT="0" marB="0"/>
                </a:tc>
                <a:tc>
                  <a:txBody>
                    <a:bodyPr/>
                    <a:lstStyle/>
                    <a:p>
                      <a:pPr marL="0" marR="0">
                        <a:spcBef>
                          <a:spcPts val="0"/>
                        </a:spcBef>
                        <a:spcAft>
                          <a:spcPts val="0"/>
                        </a:spcAft>
                      </a:pPr>
                      <a:r>
                        <a:rPr lang="en-US" sz="1200">
                          <a:effectLst/>
                        </a:rPr>
                        <a:t>ACT</a:t>
                      </a:r>
                      <a:endParaRPr lang="en-US" sz="1200">
                        <a:effectLst/>
                        <a:latin typeface="Times New Roman"/>
                        <a:ea typeface="Times New Roman"/>
                      </a:endParaRPr>
                    </a:p>
                  </a:txBody>
                  <a:tcPr marL="68580" marR="68580" marT="0" marB="0"/>
                </a:tc>
                <a:tc>
                  <a:txBody>
                    <a:bodyPr/>
                    <a:lstStyle/>
                    <a:p>
                      <a:pPr marL="0" marR="0">
                        <a:spcBef>
                          <a:spcPts val="0"/>
                        </a:spcBef>
                        <a:spcAft>
                          <a:spcPts val="0"/>
                        </a:spcAft>
                      </a:pPr>
                      <a:r>
                        <a:rPr lang="en-US" sz="1200" dirty="0">
                          <a:effectLst/>
                        </a:rPr>
                        <a:t>On-going </a:t>
                      </a:r>
                      <a:endParaRPr lang="en-US" sz="1200" dirty="0">
                        <a:effectLst/>
                        <a:latin typeface="Times New Roman"/>
                        <a:ea typeface="Times New Roman"/>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effectLst/>
                          <a:latin typeface="Times New Roman"/>
                          <a:ea typeface="Times New Roman"/>
                        </a:rPr>
                        <a:t>College guidance;</a:t>
                      </a:r>
                      <a:r>
                        <a:rPr lang="en-US" sz="1200" baseline="0" dirty="0" smtClean="0">
                          <a:effectLst/>
                          <a:latin typeface="Times New Roman"/>
                          <a:ea typeface="Times New Roman"/>
                        </a:rPr>
                        <a:t> ensure student has score </a:t>
                      </a:r>
                      <a:endParaRPr lang="en-US" sz="1200" dirty="0" smtClean="0">
                        <a:effectLst/>
                        <a:latin typeface="Times New Roman"/>
                        <a:ea typeface="Times New Roman"/>
                      </a:endParaRPr>
                    </a:p>
                  </a:txBody>
                  <a:tcPr marL="68580" marR="68580" marT="0" marB="0"/>
                </a:tc>
              </a:tr>
              <a:tr h="395152">
                <a:tc>
                  <a:txBody>
                    <a:bodyPr/>
                    <a:lstStyle/>
                    <a:p>
                      <a:pPr marL="0" marR="0">
                        <a:spcBef>
                          <a:spcPts val="0"/>
                        </a:spcBef>
                        <a:spcAft>
                          <a:spcPts val="0"/>
                        </a:spcAft>
                      </a:pPr>
                      <a:r>
                        <a:rPr lang="en-US" sz="1200">
                          <a:effectLst/>
                        </a:rPr>
                        <a:t>AP**</a:t>
                      </a:r>
                      <a:endParaRPr lang="en-US" sz="1200">
                        <a:effectLst/>
                        <a:latin typeface="Times New Roman"/>
                        <a:ea typeface="Times New Roman"/>
                      </a:endParaRPr>
                    </a:p>
                  </a:txBody>
                  <a:tcPr marL="68580" marR="68580" marT="0" marB="0"/>
                </a:tc>
                <a:tc>
                  <a:txBody>
                    <a:bodyPr/>
                    <a:lstStyle/>
                    <a:p>
                      <a:pPr marL="0" marR="0">
                        <a:spcBef>
                          <a:spcPts val="0"/>
                        </a:spcBef>
                        <a:spcAft>
                          <a:spcPts val="0"/>
                        </a:spcAft>
                      </a:pPr>
                      <a:r>
                        <a:rPr lang="en-US" sz="1200">
                          <a:effectLst/>
                        </a:rPr>
                        <a:t>College Board (electronic score download)/ ED</a:t>
                      </a:r>
                      <a:endParaRPr lang="en-US" sz="1200">
                        <a:effectLst/>
                        <a:latin typeface="Times New Roman"/>
                        <a:ea typeface="Times New Roman"/>
                      </a:endParaRPr>
                    </a:p>
                  </a:txBody>
                  <a:tcPr marL="68580" marR="68580" marT="0" marB="0"/>
                </a:tc>
                <a:tc>
                  <a:txBody>
                    <a:bodyPr/>
                    <a:lstStyle/>
                    <a:p>
                      <a:pPr marL="0" marR="0">
                        <a:spcBef>
                          <a:spcPts val="0"/>
                        </a:spcBef>
                        <a:spcAft>
                          <a:spcPts val="0"/>
                        </a:spcAft>
                      </a:pPr>
                      <a:r>
                        <a:rPr lang="en-US" sz="1200" dirty="0">
                          <a:effectLst/>
                        </a:rPr>
                        <a:t>1</a:t>
                      </a:r>
                      <a:r>
                        <a:rPr lang="en-US" sz="1200" baseline="30000" dirty="0">
                          <a:effectLst/>
                        </a:rPr>
                        <a:t>st</a:t>
                      </a:r>
                      <a:r>
                        <a:rPr lang="en-US" sz="1200" dirty="0">
                          <a:effectLst/>
                        </a:rPr>
                        <a:t> week of July </a:t>
                      </a:r>
                      <a:endParaRPr lang="en-US" sz="1200" dirty="0">
                        <a:effectLst/>
                        <a:latin typeface="Times New Roman"/>
                        <a:ea typeface="Times New Roman"/>
                      </a:endParaRPr>
                    </a:p>
                  </a:txBody>
                  <a:tcPr marL="68580" marR="68580" marT="0" marB="0"/>
                </a:tc>
                <a:tc>
                  <a:txBody>
                    <a:bodyPr/>
                    <a:lstStyle/>
                    <a:p>
                      <a:pPr marL="0" marR="0">
                        <a:spcBef>
                          <a:spcPts val="0"/>
                        </a:spcBef>
                        <a:spcAft>
                          <a:spcPts val="0"/>
                        </a:spcAft>
                      </a:pPr>
                      <a:r>
                        <a:rPr lang="en-US" sz="1200" dirty="0" smtClean="0">
                          <a:effectLst/>
                          <a:latin typeface="Times New Roman"/>
                          <a:ea typeface="Times New Roman"/>
                        </a:rPr>
                        <a:t>College guidance</a:t>
                      </a:r>
                      <a:endParaRPr lang="en-US" sz="1200" dirty="0">
                        <a:effectLst/>
                        <a:latin typeface="Times New Roman"/>
                        <a:ea typeface="Times New Roman"/>
                      </a:endParaRPr>
                    </a:p>
                  </a:txBody>
                  <a:tcPr marL="68580" marR="68580" marT="0" marB="0"/>
                </a:tc>
              </a:tr>
              <a:tr h="254516">
                <a:tc>
                  <a:txBody>
                    <a:bodyPr/>
                    <a:lstStyle/>
                    <a:p>
                      <a:pPr marL="0" marR="0">
                        <a:spcBef>
                          <a:spcPts val="0"/>
                        </a:spcBef>
                        <a:spcAft>
                          <a:spcPts val="0"/>
                        </a:spcAft>
                      </a:pPr>
                      <a:r>
                        <a:rPr lang="en-US" sz="1200">
                          <a:effectLst/>
                        </a:rPr>
                        <a:t>IB</a:t>
                      </a:r>
                      <a:endParaRPr lang="en-US" sz="1200">
                        <a:effectLst/>
                        <a:latin typeface="Times New Roman"/>
                        <a:ea typeface="Times New Roman"/>
                      </a:endParaRPr>
                    </a:p>
                  </a:txBody>
                  <a:tcPr marL="68580" marR="68580" marT="0" marB="0"/>
                </a:tc>
                <a:tc>
                  <a:txBody>
                    <a:bodyPr/>
                    <a:lstStyle/>
                    <a:p>
                      <a:pPr marL="0" marR="0">
                        <a:spcBef>
                          <a:spcPts val="0"/>
                        </a:spcBef>
                        <a:spcAft>
                          <a:spcPts val="0"/>
                        </a:spcAft>
                      </a:pPr>
                      <a:r>
                        <a:rPr lang="en-US" sz="1200" dirty="0">
                          <a:effectLst/>
                        </a:rPr>
                        <a:t>n/a </a:t>
                      </a:r>
                      <a:endParaRPr lang="en-US" sz="1200" dirty="0">
                        <a:effectLst/>
                        <a:latin typeface="Times New Roman"/>
                        <a:ea typeface="Times New Roman"/>
                      </a:endParaRPr>
                    </a:p>
                  </a:txBody>
                  <a:tcPr marL="68580" marR="68580" marT="0" marB="0"/>
                </a:tc>
                <a:tc>
                  <a:txBody>
                    <a:bodyPr/>
                    <a:lstStyle/>
                    <a:p>
                      <a:pPr marL="0" marR="0">
                        <a:spcBef>
                          <a:spcPts val="0"/>
                        </a:spcBef>
                        <a:spcAft>
                          <a:spcPts val="0"/>
                        </a:spcAft>
                      </a:pPr>
                      <a:r>
                        <a:rPr lang="en-US" sz="1200">
                          <a:effectLst/>
                        </a:rPr>
                        <a:t>n/a</a:t>
                      </a:r>
                      <a:endParaRPr lang="en-US" sz="1200">
                        <a:effectLst/>
                        <a:latin typeface="Times New Roman"/>
                        <a:ea typeface="Times New Roman"/>
                      </a:endParaRPr>
                    </a:p>
                  </a:txBody>
                  <a:tcPr marL="68580" marR="68580" marT="0" marB="0"/>
                </a:tc>
                <a:tc>
                  <a:txBody>
                    <a:bodyPr/>
                    <a:lstStyle/>
                    <a:p>
                      <a:pPr marL="0" marR="0">
                        <a:spcBef>
                          <a:spcPts val="0"/>
                        </a:spcBef>
                        <a:spcAft>
                          <a:spcPts val="0"/>
                        </a:spcAft>
                      </a:pPr>
                      <a:r>
                        <a:rPr lang="en-US" sz="1200" dirty="0" smtClean="0">
                          <a:effectLst/>
                          <a:latin typeface="Times New Roman"/>
                          <a:ea typeface="Times New Roman"/>
                        </a:rPr>
                        <a:t>College</a:t>
                      </a:r>
                      <a:r>
                        <a:rPr lang="en-US" sz="1200" baseline="0" dirty="0" smtClean="0">
                          <a:effectLst/>
                          <a:latin typeface="Times New Roman"/>
                          <a:ea typeface="Times New Roman"/>
                        </a:rPr>
                        <a:t> guidance </a:t>
                      </a:r>
                      <a:endParaRPr lang="en-US" sz="1200" dirty="0">
                        <a:effectLst/>
                        <a:latin typeface="Times New Roman"/>
                        <a:ea typeface="Times New Roman"/>
                      </a:endParaRPr>
                    </a:p>
                  </a:txBody>
                  <a:tcPr marL="68580" marR="68580" marT="0" marB="0"/>
                </a:tc>
              </a:tr>
              <a:tr h="495312">
                <a:tc>
                  <a:txBody>
                    <a:bodyPr/>
                    <a:lstStyle/>
                    <a:p>
                      <a:pPr marL="0" marR="0">
                        <a:spcBef>
                          <a:spcPts val="0"/>
                        </a:spcBef>
                        <a:spcAft>
                          <a:spcPts val="0"/>
                        </a:spcAft>
                      </a:pPr>
                      <a:r>
                        <a:rPr lang="en-US" sz="1200">
                          <a:effectLst/>
                        </a:rPr>
                        <a:t>TANF/SNAP/ Financial </a:t>
                      </a:r>
                      <a:endParaRPr lang="en-US" sz="1200">
                        <a:effectLst/>
                        <a:latin typeface="Times New Roman"/>
                        <a:ea typeface="Times New Roman"/>
                      </a:endParaRPr>
                    </a:p>
                  </a:txBody>
                  <a:tcPr marL="68580" marR="68580" marT="0" marB="0"/>
                </a:tc>
                <a:tc>
                  <a:txBody>
                    <a:bodyPr/>
                    <a:lstStyle/>
                    <a:p>
                      <a:pPr marL="0" marR="0">
                        <a:spcBef>
                          <a:spcPts val="0"/>
                        </a:spcBef>
                        <a:spcAft>
                          <a:spcPts val="0"/>
                        </a:spcAft>
                      </a:pPr>
                      <a:r>
                        <a:rPr lang="en-US" sz="1200">
                          <a:effectLst/>
                        </a:rPr>
                        <a:t>SLED – (citywide data system used for enrollment)</a:t>
                      </a:r>
                      <a:endParaRPr lang="en-US" sz="1200">
                        <a:effectLst/>
                        <a:latin typeface="Times New Roman"/>
                        <a:ea typeface="Times New Roman"/>
                      </a:endParaRPr>
                    </a:p>
                  </a:txBody>
                  <a:tcPr marL="68580" marR="68580" marT="0" marB="0"/>
                </a:tc>
                <a:tc>
                  <a:txBody>
                    <a:bodyPr/>
                    <a:lstStyle/>
                    <a:p>
                      <a:pPr marL="0" marR="0">
                        <a:spcBef>
                          <a:spcPts val="0"/>
                        </a:spcBef>
                        <a:spcAft>
                          <a:spcPts val="0"/>
                        </a:spcAft>
                      </a:pPr>
                      <a:r>
                        <a:rPr lang="en-US" sz="1200" dirty="0">
                          <a:effectLst/>
                        </a:rPr>
                        <a:t>September;  real-time </a:t>
                      </a:r>
                      <a:endParaRPr lang="en-US" sz="1200" dirty="0">
                        <a:effectLst/>
                        <a:latin typeface="Times New Roman"/>
                        <a:ea typeface="Times New Roman"/>
                      </a:endParaRPr>
                    </a:p>
                  </a:txBody>
                  <a:tcPr marL="68580" marR="68580" marT="0" marB="0"/>
                </a:tc>
                <a:tc>
                  <a:txBody>
                    <a:bodyPr/>
                    <a:lstStyle/>
                    <a:p>
                      <a:pPr marL="0" marR="0">
                        <a:spcBef>
                          <a:spcPts val="0"/>
                        </a:spcBef>
                        <a:spcAft>
                          <a:spcPts val="0"/>
                        </a:spcAft>
                      </a:pPr>
                      <a:r>
                        <a:rPr lang="en-US" sz="1200" dirty="0" smtClean="0">
                          <a:effectLst/>
                          <a:latin typeface="Times New Roman"/>
                          <a:ea typeface="Times New Roman"/>
                        </a:rPr>
                        <a:t>College guidance; fee waivers</a:t>
                      </a:r>
                      <a:endParaRPr lang="en-US" sz="1200" dirty="0">
                        <a:effectLst/>
                        <a:latin typeface="Times New Roman"/>
                        <a:ea typeface="Times New Roman"/>
                      </a:endParaRPr>
                    </a:p>
                  </a:txBody>
                  <a:tcPr marL="68580" marR="68580" marT="0" marB="0"/>
                </a:tc>
              </a:tr>
              <a:tr h="545944">
                <a:tc>
                  <a:txBody>
                    <a:bodyPr/>
                    <a:lstStyle/>
                    <a:p>
                      <a:pPr marL="0" marR="0">
                        <a:spcBef>
                          <a:spcPts val="0"/>
                        </a:spcBef>
                        <a:spcAft>
                          <a:spcPts val="0"/>
                        </a:spcAft>
                      </a:pPr>
                      <a:r>
                        <a:rPr lang="en-US" sz="1200" dirty="0">
                          <a:effectLst/>
                        </a:rPr>
                        <a:t>Progress Reports &amp; quarterly report cards (Senior year- fluid) </a:t>
                      </a:r>
                      <a:endParaRPr lang="en-US" sz="1200" dirty="0">
                        <a:effectLst/>
                        <a:latin typeface="Times New Roman"/>
                        <a:ea typeface="Times New Roman"/>
                      </a:endParaRPr>
                    </a:p>
                  </a:txBody>
                  <a:tcPr marL="68580" marR="68580" marT="0" marB="0"/>
                </a:tc>
                <a:tc>
                  <a:txBody>
                    <a:bodyPr/>
                    <a:lstStyle/>
                    <a:p>
                      <a:pPr marL="0" marR="0">
                        <a:spcBef>
                          <a:spcPts val="0"/>
                        </a:spcBef>
                        <a:spcAft>
                          <a:spcPts val="0"/>
                        </a:spcAft>
                      </a:pPr>
                      <a:r>
                        <a:rPr lang="en-US" sz="1200">
                          <a:effectLst/>
                        </a:rPr>
                        <a:t>SIS (Blackbaud) </a:t>
                      </a:r>
                      <a:endParaRPr lang="en-US" sz="1200">
                        <a:effectLst/>
                        <a:latin typeface="Times New Roman"/>
                        <a:ea typeface="Times New Roman"/>
                      </a:endParaRPr>
                    </a:p>
                  </a:txBody>
                  <a:tcPr marL="68580" marR="68580" marT="0" marB="0"/>
                </a:tc>
                <a:tc>
                  <a:txBody>
                    <a:bodyPr/>
                    <a:lstStyle/>
                    <a:p>
                      <a:pPr marL="0" marR="0">
                        <a:spcBef>
                          <a:spcPts val="0"/>
                        </a:spcBef>
                        <a:spcAft>
                          <a:spcPts val="0"/>
                        </a:spcAft>
                      </a:pPr>
                      <a:r>
                        <a:rPr lang="en-US" sz="1200" dirty="0">
                          <a:effectLst/>
                        </a:rPr>
                        <a:t>Real-time</a:t>
                      </a:r>
                      <a:endParaRPr lang="en-US" sz="1200" dirty="0">
                        <a:effectLst/>
                        <a:latin typeface="Times New Roman"/>
                        <a:ea typeface="Times New Roman"/>
                      </a:endParaRPr>
                    </a:p>
                  </a:txBody>
                  <a:tcPr marL="68580" marR="68580" marT="0" marB="0"/>
                </a:tc>
                <a:tc>
                  <a:txBody>
                    <a:bodyPr/>
                    <a:lstStyle/>
                    <a:p>
                      <a:pPr marL="0" marR="0">
                        <a:spcBef>
                          <a:spcPts val="0"/>
                        </a:spcBef>
                        <a:spcAft>
                          <a:spcPts val="0"/>
                        </a:spcAft>
                      </a:pPr>
                      <a:r>
                        <a:rPr lang="en-US" sz="1200" dirty="0" smtClean="0">
                          <a:effectLst/>
                          <a:latin typeface="Times New Roman"/>
                          <a:ea typeface="Times New Roman"/>
                        </a:rPr>
                        <a:t>Admission for college; negotiation with college admission</a:t>
                      </a:r>
                      <a:r>
                        <a:rPr lang="en-US" sz="1200" baseline="0" dirty="0" smtClean="0">
                          <a:effectLst/>
                          <a:latin typeface="Times New Roman"/>
                          <a:ea typeface="Times New Roman"/>
                        </a:rPr>
                        <a:t> counselor; summer program eligibility; fly-in programs</a:t>
                      </a:r>
                      <a:endParaRPr lang="en-US" sz="1200" dirty="0">
                        <a:effectLst/>
                        <a:latin typeface="Times New Roman"/>
                        <a:ea typeface="Times New Roman"/>
                      </a:endParaRPr>
                    </a:p>
                  </a:txBody>
                  <a:tcPr marL="68580" marR="68580" marT="0" marB="0"/>
                </a:tc>
              </a:tr>
            </a:tbl>
          </a:graphicData>
        </a:graphic>
      </p:graphicFrame>
      <p:sp>
        <p:nvSpPr>
          <p:cNvPr id="9" name="TextBox 8"/>
          <p:cNvSpPr txBox="1"/>
          <p:nvPr/>
        </p:nvSpPr>
        <p:spPr>
          <a:xfrm>
            <a:off x="390099" y="5410200"/>
            <a:ext cx="8372901" cy="938719"/>
          </a:xfrm>
          <a:prstGeom prst="rect">
            <a:avLst/>
          </a:prstGeom>
          <a:noFill/>
        </p:spPr>
        <p:txBody>
          <a:bodyPr wrap="square" rtlCol="0">
            <a:spAutoFit/>
          </a:bodyPr>
          <a:lstStyle/>
          <a:p>
            <a:r>
              <a:rPr lang="en-US" sz="1100" b="1" dirty="0" smtClean="0"/>
              <a:t>Task:  Identify Internal Gatekeepers and Time Sequence</a:t>
            </a:r>
          </a:p>
          <a:p>
            <a:pPr marL="228600" indent="-228600">
              <a:buAutoNum type="arabicPeriod"/>
            </a:pPr>
            <a:r>
              <a:rPr lang="en-US" sz="1100" b="1" dirty="0"/>
              <a:t>W</a:t>
            </a:r>
            <a:r>
              <a:rPr lang="en-US" sz="1100" b="1" dirty="0" smtClean="0"/>
              <a:t>ho is the keeper of data and information for the student population.  How can you access this data to gather the necessary information needed to begin counseling students on the college application process. </a:t>
            </a:r>
          </a:p>
          <a:p>
            <a:endParaRPr lang="en-US" sz="1100" b="1" dirty="0" smtClean="0"/>
          </a:p>
          <a:p>
            <a:r>
              <a:rPr lang="en-US" sz="1100" b="1" dirty="0" smtClean="0"/>
              <a:t>2.    At what point in the process is it necessary to secure this data for students.</a:t>
            </a:r>
            <a:endParaRPr lang="en-US" dirty="0"/>
          </a:p>
        </p:txBody>
      </p:sp>
    </p:spTree>
    <p:extLst>
      <p:ext uri="{BB962C8B-B14F-4D97-AF65-F5344CB8AC3E}">
        <p14:creationId xmlns:p14="http://schemas.microsoft.com/office/powerpoint/2010/main" val="32346295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p:cNvPicPr>
            <a:picLocks noChangeAspect="1" noChangeArrowheads="1"/>
          </p:cNvPicPr>
          <p:nvPr/>
        </p:nvPicPr>
        <p:blipFill>
          <a:blip r:embed="rId2">
            <a:extLst>
              <a:ext uri="{28A0092B-C50C-407E-A947-70E740481C1C}">
                <a14:useLocalDpi xmlns:a14="http://schemas.microsoft.com/office/drawing/2010/main" val="0"/>
              </a:ext>
            </a:extLst>
          </a:blip>
          <a:srcRect l="18768" t="16348" r="46823" b="78201"/>
          <a:stretch>
            <a:fillRect/>
          </a:stretch>
        </p:blipFill>
        <p:spPr bwMode="auto">
          <a:xfrm>
            <a:off x="4038600" y="0"/>
            <a:ext cx="5105400" cy="111442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5" name="Picture 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763" y="76200"/>
            <a:ext cx="1143000"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457200" y="2438400"/>
            <a:ext cx="7620000" cy="1938992"/>
          </a:xfrm>
          <a:prstGeom prst="rect">
            <a:avLst/>
          </a:prstGeom>
          <a:noFill/>
        </p:spPr>
        <p:txBody>
          <a:bodyPr wrap="square" rtlCol="0">
            <a:spAutoFit/>
          </a:bodyPr>
          <a:lstStyle/>
          <a:p>
            <a:pPr lvl="2"/>
            <a:endParaRPr lang="en-US" sz="2000" dirty="0" smtClean="0"/>
          </a:p>
          <a:p>
            <a:pPr lvl="2"/>
            <a:endParaRPr lang="en-US" sz="2000" dirty="0" smtClean="0"/>
          </a:p>
          <a:p>
            <a:pPr lvl="2"/>
            <a:endParaRPr lang="en-US" sz="2400" dirty="0" smtClean="0"/>
          </a:p>
          <a:p>
            <a:pPr lvl="2"/>
            <a:r>
              <a:rPr lang="en-US" sz="2400" dirty="0" smtClean="0"/>
              <a:t>		</a:t>
            </a:r>
          </a:p>
          <a:p>
            <a:pPr lvl="1"/>
            <a:endParaRPr lang="en-US" sz="3200" dirty="0" smtClean="0"/>
          </a:p>
        </p:txBody>
      </p:sp>
      <p:pic>
        <p:nvPicPr>
          <p:cNvPr id="1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27985" r="3289" b="28171"/>
          <a:stretch/>
        </p:blipFill>
        <p:spPr bwMode="auto">
          <a:xfrm>
            <a:off x="457200" y="1904999"/>
            <a:ext cx="7620000" cy="34119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730972" y="1275018"/>
            <a:ext cx="8153400" cy="523220"/>
          </a:xfrm>
          <a:prstGeom prst="rect">
            <a:avLst/>
          </a:prstGeom>
          <a:noFill/>
        </p:spPr>
        <p:txBody>
          <a:bodyPr wrap="square" rtlCol="0">
            <a:spAutoFit/>
          </a:bodyPr>
          <a:lstStyle/>
          <a:p>
            <a:r>
              <a:rPr lang="en-US" sz="2800" dirty="0" smtClean="0"/>
              <a:t>SLED: Statewide Longitudinal Education Data System </a:t>
            </a:r>
            <a:endParaRPr lang="en-US" sz="2800" dirty="0"/>
          </a:p>
        </p:txBody>
      </p:sp>
      <p:sp>
        <p:nvSpPr>
          <p:cNvPr id="7" name="TextBox 6"/>
          <p:cNvSpPr txBox="1"/>
          <p:nvPr/>
        </p:nvSpPr>
        <p:spPr>
          <a:xfrm>
            <a:off x="424543" y="5562600"/>
            <a:ext cx="8372901" cy="600164"/>
          </a:xfrm>
          <a:prstGeom prst="rect">
            <a:avLst/>
          </a:prstGeom>
          <a:noFill/>
        </p:spPr>
        <p:txBody>
          <a:bodyPr wrap="square" rtlCol="0">
            <a:spAutoFit/>
          </a:bodyPr>
          <a:lstStyle/>
          <a:p>
            <a:r>
              <a:rPr lang="en-US" sz="1100" b="1" dirty="0" smtClean="0"/>
              <a:t>Task:  Identify External Data to Support College Application Process</a:t>
            </a:r>
          </a:p>
          <a:p>
            <a:pPr marL="228600" indent="-228600">
              <a:buAutoNum type="arabicPeriod"/>
            </a:pPr>
            <a:r>
              <a:rPr lang="en-US" sz="1100" b="1" dirty="0" smtClean="0"/>
              <a:t>Get access to SLED – or your student Statewide Data System</a:t>
            </a:r>
            <a:endParaRPr lang="en-US" sz="1100" b="1" dirty="0"/>
          </a:p>
          <a:p>
            <a:pPr marL="228600" indent="-228600">
              <a:buAutoNum type="arabicPeriod"/>
            </a:pPr>
            <a:r>
              <a:rPr lang="en-US" sz="1100" b="1" dirty="0" smtClean="0"/>
              <a:t>Gather information about your most sensitive and neediest students to support during the college application process</a:t>
            </a:r>
          </a:p>
        </p:txBody>
      </p:sp>
    </p:spTree>
    <p:extLst>
      <p:ext uri="{BB962C8B-B14F-4D97-AF65-F5344CB8AC3E}">
        <p14:creationId xmlns:p14="http://schemas.microsoft.com/office/powerpoint/2010/main" val="29792070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p:cNvPicPr>
            <a:picLocks noChangeAspect="1" noChangeArrowheads="1"/>
          </p:cNvPicPr>
          <p:nvPr/>
        </p:nvPicPr>
        <p:blipFill>
          <a:blip r:embed="rId2">
            <a:extLst>
              <a:ext uri="{28A0092B-C50C-407E-A947-70E740481C1C}">
                <a14:useLocalDpi xmlns:a14="http://schemas.microsoft.com/office/drawing/2010/main" val="0"/>
              </a:ext>
            </a:extLst>
          </a:blip>
          <a:srcRect l="18768" t="16348" r="46823" b="78201"/>
          <a:stretch>
            <a:fillRect/>
          </a:stretch>
        </p:blipFill>
        <p:spPr bwMode="auto">
          <a:xfrm>
            <a:off x="4038600" y="0"/>
            <a:ext cx="5105400" cy="111442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5" name="Picture 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763" y="76200"/>
            <a:ext cx="1143000"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457200" y="2438400"/>
            <a:ext cx="7620000" cy="1938992"/>
          </a:xfrm>
          <a:prstGeom prst="rect">
            <a:avLst/>
          </a:prstGeom>
          <a:noFill/>
        </p:spPr>
        <p:txBody>
          <a:bodyPr wrap="square" rtlCol="0">
            <a:spAutoFit/>
          </a:bodyPr>
          <a:lstStyle/>
          <a:p>
            <a:pPr lvl="2"/>
            <a:endParaRPr lang="en-US" sz="2000" dirty="0" smtClean="0"/>
          </a:p>
          <a:p>
            <a:pPr lvl="2"/>
            <a:endParaRPr lang="en-US" sz="2000" dirty="0" smtClean="0"/>
          </a:p>
          <a:p>
            <a:pPr lvl="2"/>
            <a:endParaRPr lang="en-US" sz="2400" dirty="0" smtClean="0"/>
          </a:p>
          <a:p>
            <a:pPr lvl="2"/>
            <a:r>
              <a:rPr lang="en-US" sz="2400" dirty="0" smtClean="0"/>
              <a:t>		</a:t>
            </a:r>
          </a:p>
          <a:p>
            <a:pPr lvl="1"/>
            <a:endParaRPr lang="en-US" sz="3200" dirty="0" smtClean="0"/>
          </a:p>
        </p:txBody>
      </p:sp>
      <p:sp>
        <p:nvSpPr>
          <p:cNvPr id="11" name="TextBox 10"/>
          <p:cNvSpPr txBox="1"/>
          <p:nvPr/>
        </p:nvSpPr>
        <p:spPr>
          <a:xfrm>
            <a:off x="609600" y="1275018"/>
            <a:ext cx="8153400" cy="523220"/>
          </a:xfrm>
          <a:prstGeom prst="rect">
            <a:avLst/>
          </a:prstGeom>
          <a:noFill/>
        </p:spPr>
        <p:txBody>
          <a:bodyPr wrap="square" rtlCol="0">
            <a:spAutoFit/>
          </a:bodyPr>
          <a:lstStyle/>
          <a:p>
            <a:pPr algn="ctr"/>
            <a:r>
              <a:rPr lang="en-US" sz="2800" dirty="0"/>
              <a:t>Information </a:t>
            </a:r>
            <a:r>
              <a:rPr lang="en-US" sz="2800" dirty="0" smtClean="0"/>
              <a:t>Management</a:t>
            </a:r>
            <a:r>
              <a:rPr lang="en-US" sz="2800" dirty="0"/>
              <a:t>: </a:t>
            </a:r>
            <a:r>
              <a:rPr lang="en-US" sz="2800" dirty="0" err="1"/>
              <a:t>Naviance</a:t>
            </a:r>
            <a:endParaRPr lang="en-US" sz="2800" dirty="0"/>
          </a:p>
        </p:txBody>
      </p:sp>
      <p:pic>
        <p:nvPicPr>
          <p:cNvPr id="7" name="Picture 3">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1229" y="1916553"/>
            <a:ext cx="6781800" cy="3646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1121229" y="5867400"/>
            <a:ext cx="7620000" cy="646331"/>
          </a:xfrm>
          <a:prstGeom prst="rect">
            <a:avLst/>
          </a:prstGeom>
          <a:noFill/>
        </p:spPr>
        <p:txBody>
          <a:bodyPr wrap="square" rtlCol="0">
            <a:spAutoFit/>
          </a:bodyPr>
          <a:lstStyle/>
          <a:p>
            <a:r>
              <a:rPr lang="en-US" sz="1200" b="1" dirty="0" smtClean="0"/>
              <a:t>Task:  Create a Counseling Data Management System</a:t>
            </a:r>
          </a:p>
          <a:p>
            <a:pPr marL="228600" indent="-228600">
              <a:buAutoNum type="arabicPeriod"/>
            </a:pPr>
            <a:r>
              <a:rPr lang="en-US" sz="1200" b="1" dirty="0" smtClean="0"/>
              <a:t>Secure </a:t>
            </a:r>
            <a:r>
              <a:rPr lang="en-US" sz="1200" b="1" dirty="0" err="1" smtClean="0"/>
              <a:t>Naviance</a:t>
            </a:r>
            <a:r>
              <a:rPr lang="en-US" sz="1200" b="1" dirty="0" smtClean="0"/>
              <a:t> or other type of college Data Management System</a:t>
            </a:r>
          </a:p>
          <a:p>
            <a:pPr marL="228600" indent="-228600">
              <a:buAutoNum type="arabicPeriod"/>
            </a:pPr>
            <a:r>
              <a:rPr lang="en-US" sz="1200" b="1" dirty="0" smtClean="0"/>
              <a:t>Get access to ALL features and support tabs so as to expedite the process for students and make your life easier</a:t>
            </a:r>
          </a:p>
        </p:txBody>
      </p:sp>
    </p:spTree>
    <p:extLst>
      <p:ext uri="{BB962C8B-B14F-4D97-AF65-F5344CB8AC3E}">
        <p14:creationId xmlns:p14="http://schemas.microsoft.com/office/powerpoint/2010/main" val="40645964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p:cNvPicPr>
            <a:picLocks noChangeAspect="1" noChangeArrowheads="1"/>
          </p:cNvPicPr>
          <p:nvPr/>
        </p:nvPicPr>
        <p:blipFill>
          <a:blip r:embed="rId2">
            <a:extLst>
              <a:ext uri="{28A0092B-C50C-407E-A947-70E740481C1C}">
                <a14:useLocalDpi xmlns:a14="http://schemas.microsoft.com/office/drawing/2010/main" val="0"/>
              </a:ext>
            </a:extLst>
          </a:blip>
          <a:srcRect l="18768" t="16348" r="46823" b="78201"/>
          <a:stretch>
            <a:fillRect/>
          </a:stretch>
        </p:blipFill>
        <p:spPr bwMode="auto">
          <a:xfrm>
            <a:off x="4038600" y="0"/>
            <a:ext cx="5105400" cy="111442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5" name="Picture 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763" y="76200"/>
            <a:ext cx="1143000"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457200" y="2438400"/>
            <a:ext cx="7620000" cy="1938992"/>
          </a:xfrm>
          <a:prstGeom prst="rect">
            <a:avLst/>
          </a:prstGeom>
          <a:noFill/>
        </p:spPr>
        <p:txBody>
          <a:bodyPr wrap="square" rtlCol="0">
            <a:spAutoFit/>
          </a:bodyPr>
          <a:lstStyle/>
          <a:p>
            <a:pPr lvl="2"/>
            <a:endParaRPr lang="en-US" sz="2000" dirty="0" smtClean="0"/>
          </a:p>
          <a:p>
            <a:pPr lvl="2"/>
            <a:endParaRPr lang="en-US" sz="2000" dirty="0" smtClean="0"/>
          </a:p>
          <a:p>
            <a:pPr lvl="2"/>
            <a:endParaRPr lang="en-US" sz="2400" dirty="0" smtClean="0"/>
          </a:p>
          <a:p>
            <a:pPr lvl="2"/>
            <a:r>
              <a:rPr lang="en-US" sz="2400" dirty="0" smtClean="0"/>
              <a:t>		</a:t>
            </a:r>
          </a:p>
          <a:p>
            <a:pPr lvl="1"/>
            <a:endParaRPr lang="en-US" sz="3200" dirty="0" smtClean="0"/>
          </a:p>
        </p:txBody>
      </p:sp>
      <p:sp>
        <p:nvSpPr>
          <p:cNvPr id="11" name="TextBox 10"/>
          <p:cNvSpPr txBox="1"/>
          <p:nvPr/>
        </p:nvSpPr>
        <p:spPr>
          <a:xfrm>
            <a:off x="609600" y="1275018"/>
            <a:ext cx="8153400" cy="523220"/>
          </a:xfrm>
          <a:prstGeom prst="rect">
            <a:avLst/>
          </a:prstGeom>
          <a:noFill/>
        </p:spPr>
        <p:txBody>
          <a:bodyPr wrap="square" rtlCol="0">
            <a:spAutoFit/>
          </a:bodyPr>
          <a:lstStyle/>
          <a:p>
            <a:pPr algn="ctr"/>
            <a:r>
              <a:rPr lang="en-US" sz="2800" dirty="0"/>
              <a:t>Information </a:t>
            </a:r>
            <a:r>
              <a:rPr lang="en-US" sz="2800" dirty="0" smtClean="0"/>
              <a:t>Management</a:t>
            </a:r>
            <a:r>
              <a:rPr lang="en-US" sz="2800" dirty="0"/>
              <a:t>: </a:t>
            </a:r>
            <a:r>
              <a:rPr lang="en-US" sz="2800" dirty="0" err="1"/>
              <a:t>Naviance</a:t>
            </a:r>
            <a:endParaRPr lang="en-US" sz="2800" dirty="0"/>
          </a:p>
        </p:txBody>
      </p:sp>
      <p:graphicFrame>
        <p:nvGraphicFramePr>
          <p:cNvPr id="8" name="Table 7"/>
          <p:cNvGraphicFramePr>
            <a:graphicFrameLocks noGrp="1"/>
          </p:cNvGraphicFramePr>
          <p:nvPr>
            <p:extLst>
              <p:ext uri="{D42A27DB-BD31-4B8C-83A1-F6EECF244321}">
                <p14:modId xmlns:p14="http://schemas.microsoft.com/office/powerpoint/2010/main" val="2729204994"/>
              </p:ext>
            </p:extLst>
          </p:nvPr>
        </p:nvGraphicFramePr>
        <p:xfrm>
          <a:off x="698645" y="1981200"/>
          <a:ext cx="7893684" cy="4197416"/>
        </p:xfrm>
        <a:graphic>
          <a:graphicData uri="http://schemas.openxmlformats.org/drawingml/2006/table">
            <a:tbl>
              <a:tblPr firstRow="1" firstCol="1" bandRow="1">
                <a:tableStyleId>{5C22544A-7EE6-4342-B048-85BDC9FD1C3A}</a:tableStyleId>
              </a:tblPr>
              <a:tblGrid>
                <a:gridCol w="1973421"/>
                <a:gridCol w="1973421"/>
                <a:gridCol w="1203644"/>
                <a:gridCol w="2743198"/>
              </a:tblGrid>
              <a:tr h="372039">
                <a:tc>
                  <a:txBody>
                    <a:bodyPr/>
                    <a:lstStyle/>
                    <a:p>
                      <a:pPr marL="0" marR="0">
                        <a:spcBef>
                          <a:spcPts val="0"/>
                        </a:spcBef>
                        <a:spcAft>
                          <a:spcPts val="0"/>
                        </a:spcAft>
                      </a:pPr>
                      <a:r>
                        <a:rPr lang="en-US" sz="1600" dirty="0">
                          <a:effectLst/>
                        </a:rPr>
                        <a:t>What</a:t>
                      </a:r>
                      <a:endParaRPr lang="en-US" sz="1200" dirty="0">
                        <a:effectLst/>
                        <a:latin typeface="Times New Roman"/>
                        <a:ea typeface="Times New Roman"/>
                      </a:endParaRPr>
                    </a:p>
                  </a:txBody>
                  <a:tcPr marL="68580" marR="68580" marT="0" marB="0"/>
                </a:tc>
                <a:tc>
                  <a:txBody>
                    <a:bodyPr/>
                    <a:lstStyle/>
                    <a:p>
                      <a:pPr marL="0" marR="0">
                        <a:spcBef>
                          <a:spcPts val="0"/>
                        </a:spcBef>
                        <a:spcAft>
                          <a:spcPts val="0"/>
                        </a:spcAft>
                      </a:pPr>
                      <a:r>
                        <a:rPr lang="en-US" sz="1600">
                          <a:effectLst/>
                        </a:rPr>
                        <a:t>How</a:t>
                      </a:r>
                      <a:endParaRPr lang="en-US" sz="1200">
                        <a:effectLst/>
                        <a:latin typeface="Times New Roman"/>
                        <a:ea typeface="Times New Roman"/>
                      </a:endParaRPr>
                    </a:p>
                  </a:txBody>
                  <a:tcPr marL="68580" marR="68580" marT="0" marB="0"/>
                </a:tc>
                <a:tc>
                  <a:txBody>
                    <a:bodyPr/>
                    <a:lstStyle/>
                    <a:p>
                      <a:pPr marL="0" marR="0">
                        <a:spcBef>
                          <a:spcPts val="0"/>
                        </a:spcBef>
                        <a:spcAft>
                          <a:spcPts val="0"/>
                        </a:spcAft>
                      </a:pPr>
                      <a:r>
                        <a:rPr lang="en-US" sz="1600" dirty="0">
                          <a:effectLst/>
                        </a:rPr>
                        <a:t>When </a:t>
                      </a:r>
                      <a:endParaRPr lang="en-US" sz="1200" dirty="0">
                        <a:effectLst/>
                        <a:latin typeface="Times New Roman"/>
                        <a:ea typeface="Times New Roman"/>
                      </a:endParaRPr>
                    </a:p>
                  </a:txBody>
                  <a:tcPr marL="68580" marR="68580" marT="0" marB="0"/>
                </a:tc>
                <a:tc>
                  <a:txBody>
                    <a:bodyPr/>
                    <a:lstStyle/>
                    <a:p>
                      <a:pPr marL="0" marR="0">
                        <a:spcBef>
                          <a:spcPts val="0"/>
                        </a:spcBef>
                        <a:spcAft>
                          <a:spcPts val="0"/>
                        </a:spcAft>
                      </a:pPr>
                      <a:r>
                        <a:rPr lang="en-US" sz="1200" dirty="0" smtClean="0">
                          <a:effectLst/>
                          <a:latin typeface="Times New Roman"/>
                          <a:ea typeface="Times New Roman"/>
                        </a:rPr>
                        <a:t>Why</a:t>
                      </a:r>
                      <a:endParaRPr lang="en-US" sz="1200" dirty="0">
                        <a:effectLst/>
                        <a:latin typeface="Times New Roman"/>
                        <a:ea typeface="Times New Roman"/>
                      </a:endParaRPr>
                    </a:p>
                  </a:txBody>
                  <a:tcPr marL="68580" marR="68580" marT="0" marB="0"/>
                </a:tc>
              </a:tr>
              <a:tr h="359444">
                <a:tc>
                  <a:txBody>
                    <a:bodyPr/>
                    <a:lstStyle/>
                    <a:p>
                      <a:pPr marL="0" marR="0">
                        <a:spcBef>
                          <a:spcPts val="0"/>
                        </a:spcBef>
                        <a:spcAft>
                          <a:spcPts val="0"/>
                        </a:spcAft>
                      </a:pPr>
                      <a:r>
                        <a:rPr lang="en-US" sz="1200" dirty="0">
                          <a:effectLst/>
                        </a:rPr>
                        <a:t>Transcript </a:t>
                      </a:r>
                      <a:endParaRPr lang="en-US" sz="1200" dirty="0">
                        <a:effectLst/>
                        <a:latin typeface="Times New Roman"/>
                        <a:ea typeface="Times New Roman"/>
                      </a:endParaRPr>
                    </a:p>
                  </a:txBody>
                  <a:tcPr marL="68580" marR="68580" marT="0" marB="0"/>
                </a:tc>
                <a:tc>
                  <a:txBody>
                    <a:bodyPr/>
                    <a:lstStyle/>
                    <a:p>
                      <a:pPr marL="0" marR="0">
                        <a:spcBef>
                          <a:spcPts val="0"/>
                        </a:spcBef>
                        <a:spcAft>
                          <a:spcPts val="0"/>
                        </a:spcAft>
                      </a:pPr>
                      <a:r>
                        <a:rPr lang="en-US" sz="1200" dirty="0" smtClean="0">
                          <a:effectLst/>
                          <a:latin typeface="+mn-lt"/>
                          <a:ea typeface="+mn-ea"/>
                        </a:rPr>
                        <a:t>PDF</a:t>
                      </a:r>
                      <a:r>
                        <a:rPr lang="en-US" sz="1200" baseline="0" dirty="0" smtClean="0">
                          <a:effectLst/>
                          <a:latin typeface="+mn-lt"/>
                          <a:ea typeface="+mn-ea"/>
                        </a:rPr>
                        <a:t> file upload for each student</a:t>
                      </a:r>
                      <a:endParaRPr lang="en-US" sz="1200" dirty="0">
                        <a:effectLst/>
                        <a:latin typeface="Times New Roman"/>
                        <a:ea typeface="Times New Roman"/>
                      </a:endParaRPr>
                    </a:p>
                  </a:txBody>
                  <a:tcPr marL="68580" marR="68580" marT="0" marB="0"/>
                </a:tc>
                <a:tc>
                  <a:txBody>
                    <a:bodyPr/>
                    <a:lstStyle/>
                    <a:p>
                      <a:pPr marL="0" marR="0">
                        <a:spcBef>
                          <a:spcPts val="0"/>
                        </a:spcBef>
                        <a:spcAft>
                          <a:spcPts val="0"/>
                        </a:spcAft>
                      </a:pPr>
                      <a:r>
                        <a:rPr lang="en-US" sz="1200" dirty="0">
                          <a:effectLst/>
                        </a:rPr>
                        <a:t>Real-time</a:t>
                      </a:r>
                      <a:endParaRPr lang="en-US" sz="1200" dirty="0">
                        <a:effectLst/>
                        <a:latin typeface="Times New Roman"/>
                        <a:ea typeface="Times New Roman"/>
                      </a:endParaRPr>
                    </a:p>
                  </a:txBody>
                  <a:tcPr marL="68580" marR="68580" marT="0" marB="0"/>
                </a:tc>
                <a:tc>
                  <a:txBody>
                    <a:bodyPr/>
                    <a:lstStyle/>
                    <a:p>
                      <a:pPr marL="0" marR="0">
                        <a:spcBef>
                          <a:spcPts val="0"/>
                        </a:spcBef>
                        <a:spcAft>
                          <a:spcPts val="0"/>
                        </a:spcAft>
                      </a:pPr>
                      <a:r>
                        <a:rPr lang="en-US" sz="1200" dirty="0" smtClean="0">
                          <a:effectLst/>
                          <a:latin typeface="Times New Roman"/>
                          <a:ea typeface="Times New Roman"/>
                        </a:rPr>
                        <a:t>Mail to colleges; college guidance</a:t>
                      </a:r>
                      <a:endParaRPr lang="en-US" sz="1200" dirty="0">
                        <a:effectLst/>
                        <a:latin typeface="Times New Roman"/>
                        <a:ea typeface="Times New Roman"/>
                      </a:endParaRPr>
                    </a:p>
                  </a:txBody>
                  <a:tcPr marL="68580" marR="68580" marT="0" marB="0"/>
                </a:tc>
              </a:tr>
              <a:tr h="340067">
                <a:tc>
                  <a:txBody>
                    <a:bodyPr/>
                    <a:lstStyle/>
                    <a:p>
                      <a:pPr marL="0" marR="0">
                        <a:spcBef>
                          <a:spcPts val="0"/>
                        </a:spcBef>
                        <a:spcAft>
                          <a:spcPts val="0"/>
                        </a:spcAft>
                      </a:pPr>
                      <a:r>
                        <a:rPr lang="en-US" sz="1200" dirty="0" smtClean="0">
                          <a:effectLst/>
                        </a:rPr>
                        <a:t>SAT</a:t>
                      </a:r>
                      <a:r>
                        <a:rPr lang="en-US" sz="1200" baseline="0" dirty="0" smtClean="0">
                          <a:effectLst/>
                        </a:rPr>
                        <a:t> &amp; ACT data</a:t>
                      </a:r>
                      <a:endParaRPr lang="en-US" sz="1200" dirty="0">
                        <a:effectLst/>
                        <a:latin typeface="Times New Roman"/>
                        <a:ea typeface="Times New Roman"/>
                      </a:endParaRPr>
                    </a:p>
                  </a:txBody>
                  <a:tcPr marL="68580" marR="68580" marT="0" marB="0"/>
                </a:tc>
                <a:tc>
                  <a:txBody>
                    <a:bodyPr/>
                    <a:lstStyle/>
                    <a:p>
                      <a:pPr marL="0" marR="0">
                        <a:spcBef>
                          <a:spcPts val="0"/>
                        </a:spcBef>
                        <a:spcAft>
                          <a:spcPts val="0"/>
                        </a:spcAft>
                      </a:pPr>
                      <a:r>
                        <a:rPr lang="en-US" sz="1200" dirty="0" smtClean="0">
                          <a:effectLst/>
                        </a:rPr>
                        <a:t>CSV file upload</a:t>
                      </a:r>
                      <a:endParaRPr lang="en-US" sz="1200" dirty="0">
                        <a:effectLst/>
                        <a:latin typeface="Times New Roman"/>
                        <a:ea typeface="Times New Roman"/>
                      </a:endParaRPr>
                    </a:p>
                  </a:txBody>
                  <a:tcPr marL="68580" marR="68580" marT="0" marB="0"/>
                </a:tc>
                <a:tc>
                  <a:txBody>
                    <a:bodyPr/>
                    <a:lstStyle/>
                    <a:p>
                      <a:pPr marL="0" marR="0">
                        <a:spcBef>
                          <a:spcPts val="0"/>
                        </a:spcBef>
                        <a:spcAft>
                          <a:spcPts val="0"/>
                        </a:spcAft>
                      </a:pPr>
                      <a:r>
                        <a:rPr lang="en-US" sz="1200" dirty="0">
                          <a:effectLst/>
                        </a:rPr>
                        <a:t>On-going </a:t>
                      </a:r>
                      <a:endParaRPr lang="en-US" sz="1200" dirty="0">
                        <a:effectLst/>
                        <a:latin typeface="Times New Roman"/>
                        <a:ea typeface="Times New Roman"/>
                      </a:endParaRPr>
                    </a:p>
                  </a:txBody>
                  <a:tcPr marL="68580" marR="68580" marT="0" marB="0"/>
                </a:tc>
                <a:tc>
                  <a:txBody>
                    <a:bodyPr/>
                    <a:lstStyle/>
                    <a:p>
                      <a:pPr marL="0" marR="0">
                        <a:spcBef>
                          <a:spcPts val="0"/>
                        </a:spcBef>
                        <a:spcAft>
                          <a:spcPts val="0"/>
                        </a:spcAft>
                      </a:pPr>
                      <a:r>
                        <a:rPr lang="en-US" sz="1200" dirty="0" smtClean="0">
                          <a:effectLst/>
                          <a:latin typeface="Times New Roman"/>
                          <a:ea typeface="Times New Roman"/>
                        </a:rPr>
                        <a:t>College guidance;</a:t>
                      </a:r>
                      <a:r>
                        <a:rPr lang="en-US" sz="1200" baseline="0" dirty="0" smtClean="0">
                          <a:effectLst/>
                          <a:latin typeface="Times New Roman"/>
                          <a:ea typeface="Times New Roman"/>
                        </a:rPr>
                        <a:t> send to colleges</a:t>
                      </a:r>
                      <a:endParaRPr lang="en-US" sz="1200" dirty="0">
                        <a:effectLst/>
                        <a:latin typeface="Times New Roman"/>
                        <a:ea typeface="Times New Roman"/>
                      </a:endParaRPr>
                    </a:p>
                  </a:txBody>
                  <a:tcPr marL="68580" marR="68580" marT="0" marB="0"/>
                </a:tc>
              </a:tr>
              <a:tr h="359444">
                <a:tc>
                  <a:txBody>
                    <a:bodyPr/>
                    <a:lstStyle/>
                    <a:p>
                      <a:pPr marL="0" marR="0">
                        <a:spcBef>
                          <a:spcPts val="0"/>
                        </a:spcBef>
                        <a:spcAft>
                          <a:spcPts val="0"/>
                        </a:spcAft>
                      </a:pPr>
                      <a:r>
                        <a:rPr lang="en-US" sz="1200" dirty="0" smtClean="0">
                          <a:effectLst/>
                        </a:rPr>
                        <a:t>Recommendations</a:t>
                      </a:r>
                      <a:endParaRPr lang="en-US" sz="1200" dirty="0">
                        <a:effectLst/>
                        <a:latin typeface="Times New Roman"/>
                        <a:ea typeface="Times New Roman"/>
                      </a:endParaRPr>
                    </a:p>
                  </a:txBody>
                  <a:tcPr marL="68580" marR="68580" marT="0" marB="0"/>
                </a:tc>
                <a:tc>
                  <a:txBody>
                    <a:bodyPr/>
                    <a:lstStyle/>
                    <a:p>
                      <a:pPr marL="0" marR="0">
                        <a:spcBef>
                          <a:spcPts val="0"/>
                        </a:spcBef>
                        <a:spcAft>
                          <a:spcPts val="0"/>
                        </a:spcAft>
                      </a:pPr>
                      <a:r>
                        <a:rPr lang="en-US" sz="1200" dirty="0" smtClean="0">
                          <a:effectLst/>
                        </a:rPr>
                        <a:t>Uploaded by Teachers/Staff</a:t>
                      </a:r>
                      <a:endParaRPr lang="en-US" sz="1200" dirty="0">
                        <a:effectLst/>
                        <a:latin typeface="Times New Roman"/>
                        <a:ea typeface="Times New Roman"/>
                      </a:endParaRPr>
                    </a:p>
                  </a:txBody>
                  <a:tcPr marL="68580" marR="68580" marT="0" marB="0"/>
                </a:tc>
                <a:tc>
                  <a:txBody>
                    <a:bodyPr/>
                    <a:lstStyle/>
                    <a:p>
                      <a:pPr marL="0" marR="0">
                        <a:spcBef>
                          <a:spcPts val="0"/>
                        </a:spcBef>
                        <a:spcAft>
                          <a:spcPts val="0"/>
                        </a:spcAft>
                      </a:pPr>
                      <a:r>
                        <a:rPr lang="en-US" sz="1200" dirty="0" smtClean="0">
                          <a:effectLst/>
                        </a:rPr>
                        <a:t>Late October – December</a:t>
                      </a:r>
                      <a:endParaRPr lang="en-US" sz="1200" dirty="0">
                        <a:effectLst/>
                        <a:latin typeface="Times New Roman"/>
                        <a:ea typeface="Times New Roman"/>
                      </a:endParaRPr>
                    </a:p>
                  </a:txBody>
                  <a:tcPr marL="68580" marR="68580" marT="0" marB="0"/>
                </a:tc>
                <a:tc>
                  <a:txBody>
                    <a:bodyPr/>
                    <a:lstStyle/>
                    <a:p>
                      <a:pPr marL="0" marR="0">
                        <a:spcBef>
                          <a:spcPts val="0"/>
                        </a:spcBef>
                        <a:spcAft>
                          <a:spcPts val="0"/>
                        </a:spcAft>
                      </a:pPr>
                      <a:r>
                        <a:rPr lang="en-US" sz="1200" dirty="0" smtClean="0">
                          <a:effectLst/>
                          <a:latin typeface="Times New Roman"/>
                          <a:ea typeface="Times New Roman"/>
                        </a:rPr>
                        <a:t>Mail to colleges</a:t>
                      </a:r>
                      <a:r>
                        <a:rPr lang="en-US" sz="1200" baseline="0" dirty="0" smtClean="0">
                          <a:effectLst/>
                          <a:latin typeface="Times New Roman"/>
                          <a:ea typeface="Times New Roman"/>
                        </a:rPr>
                        <a:t> or scholarship organizations</a:t>
                      </a:r>
                      <a:endParaRPr lang="en-US" sz="1200" dirty="0">
                        <a:effectLst/>
                        <a:latin typeface="Times New Roman"/>
                        <a:ea typeface="Times New Roman"/>
                      </a:endParaRPr>
                    </a:p>
                  </a:txBody>
                  <a:tcPr marL="68580" marR="68580" marT="0" marB="0"/>
                </a:tc>
              </a:tr>
              <a:tr h="340067">
                <a:tc>
                  <a:txBody>
                    <a:bodyPr/>
                    <a:lstStyle/>
                    <a:p>
                      <a:pPr marL="0" marR="0">
                        <a:spcBef>
                          <a:spcPts val="0"/>
                        </a:spcBef>
                        <a:spcAft>
                          <a:spcPts val="0"/>
                        </a:spcAft>
                      </a:pPr>
                      <a:r>
                        <a:rPr lang="en-US" sz="1200" dirty="0" smtClean="0">
                          <a:effectLst/>
                        </a:rPr>
                        <a:t>School Forms</a:t>
                      </a:r>
                      <a:endParaRPr lang="en-US" sz="1200" dirty="0">
                        <a:effectLst/>
                        <a:latin typeface="Times New Roman"/>
                        <a:ea typeface="Times New Roman"/>
                      </a:endParaRPr>
                    </a:p>
                  </a:txBody>
                  <a:tcPr marL="68580" marR="68580" marT="0" marB="0"/>
                </a:tc>
                <a:tc>
                  <a:txBody>
                    <a:bodyPr/>
                    <a:lstStyle/>
                    <a:p>
                      <a:pPr marL="0" marR="0">
                        <a:spcBef>
                          <a:spcPts val="0"/>
                        </a:spcBef>
                        <a:spcAft>
                          <a:spcPts val="0"/>
                        </a:spcAft>
                      </a:pPr>
                      <a:r>
                        <a:rPr lang="en-US" sz="1200" dirty="0" smtClean="0">
                          <a:effectLst/>
                        </a:rPr>
                        <a:t>Pre-populated</a:t>
                      </a:r>
                      <a:r>
                        <a:rPr lang="en-US" sz="1200" baseline="0" dirty="0" smtClean="0">
                          <a:effectLst/>
                        </a:rPr>
                        <a:t> forms filled out by counselor</a:t>
                      </a:r>
                      <a:endParaRPr lang="en-US" sz="1200" dirty="0">
                        <a:effectLst/>
                        <a:latin typeface="Times New Roman"/>
                        <a:ea typeface="Times New Roman"/>
                      </a:endParaRPr>
                    </a:p>
                  </a:txBody>
                  <a:tcPr marL="68580" marR="68580" marT="0" marB="0"/>
                </a:tc>
                <a:tc>
                  <a:txBody>
                    <a:bodyPr/>
                    <a:lstStyle/>
                    <a:p>
                      <a:pPr marL="0" marR="0">
                        <a:spcBef>
                          <a:spcPts val="0"/>
                        </a:spcBef>
                        <a:spcAft>
                          <a:spcPts val="0"/>
                        </a:spcAft>
                      </a:pPr>
                      <a:r>
                        <a:rPr lang="en-US" sz="1200" dirty="0" smtClean="0">
                          <a:effectLst/>
                        </a:rPr>
                        <a:t>September – March</a:t>
                      </a:r>
                      <a:endParaRPr lang="en-US" sz="1200" dirty="0">
                        <a:effectLst/>
                        <a:latin typeface="Times New Roman"/>
                        <a:ea typeface="Times New Roman"/>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effectLst/>
                          <a:latin typeface="Times New Roman"/>
                          <a:ea typeface="Times New Roman"/>
                        </a:rPr>
                        <a:t>Mail to colleges</a:t>
                      </a:r>
                      <a:r>
                        <a:rPr lang="en-US" sz="1200" baseline="0" dirty="0" smtClean="0">
                          <a:effectLst/>
                          <a:latin typeface="Times New Roman"/>
                          <a:ea typeface="Times New Roman"/>
                        </a:rPr>
                        <a:t> along with transcript</a:t>
                      </a:r>
                      <a:endParaRPr lang="en-US" sz="1200" dirty="0" smtClean="0">
                        <a:effectLst/>
                        <a:latin typeface="Times New Roman"/>
                        <a:ea typeface="Times New Roman"/>
                      </a:endParaRPr>
                    </a:p>
                  </a:txBody>
                  <a:tcPr marL="68580" marR="68580" marT="0" marB="0"/>
                </a:tc>
              </a:tr>
              <a:tr h="558059">
                <a:tc>
                  <a:txBody>
                    <a:bodyPr/>
                    <a:lstStyle/>
                    <a:p>
                      <a:pPr marL="0" marR="0">
                        <a:spcBef>
                          <a:spcPts val="0"/>
                        </a:spcBef>
                        <a:spcAft>
                          <a:spcPts val="0"/>
                        </a:spcAft>
                      </a:pPr>
                      <a:r>
                        <a:rPr lang="en-US" sz="1200" dirty="0" smtClean="0">
                          <a:effectLst/>
                        </a:rPr>
                        <a:t>College</a:t>
                      </a:r>
                      <a:r>
                        <a:rPr lang="en-US" sz="1200" baseline="0" dirty="0" smtClean="0">
                          <a:effectLst/>
                        </a:rPr>
                        <a:t> Applications</a:t>
                      </a:r>
                      <a:endParaRPr lang="en-US" sz="1200" dirty="0">
                        <a:effectLst/>
                        <a:latin typeface="Times New Roman"/>
                        <a:ea typeface="Times New Roman"/>
                      </a:endParaRPr>
                    </a:p>
                  </a:txBody>
                  <a:tcPr marL="68580" marR="68580" marT="0" marB="0"/>
                </a:tc>
                <a:tc>
                  <a:txBody>
                    <a:bodyPr/>
                    <a:lstStyle/>
                    <a:p>
                      <a:pPr marL="0" marR="0">
                        <a:spcBef>
                          <a:spcPts val="0"/>
                        </a:spcBef>
                        <a:spcAft>
                          <a:spcPts val="0"/>
                        </a:spcAft>
                      </a:pPr>
                      <a:r>
                        <a:rPr lang="en-US" sz="1200" dirty="0" smtClean="0">
                          <a:effectLst/>
                        </a:rPr>
                        <a:t>Linked with Common App and Electronic</a:t>
                      </a:r>
                      <a:r>
                        <a:rPr lang="en-US" sz="1200" baseline="0" dirty="0" smtClean="0">
                          <a:effectLst/>
                        </a:rPr>
                        <a:t> submission; Students upload college list</a:t>
                      </a:r>
                      <a:endParaRPr lang="en-US" sz="1200" dirty="0">
                        <a:effectLst/>
                        <a:latin typeface="Times New Roman"/>
                        <a:ea typeface="Times New Roman"/>
                      </a:endParaRPr>
                    </a:p>
                  </a:txBody>
                  <a:tcPr marL="68580" marR="68580" marT="0" marB="0"/>
                </a:tc>
                <a:tc>
                  <a:txBody>
                    <a:bodyPr/>
                    <a:lstStyle/>
                    <a:p>
                      <a:pPr marL="0" marR="0">
                        <a:spcBef>
                          <a:spcPts val="0"/>
                        </a:spcBef>
                        <a:spcAft>
                          <a:spcPts val="0"/>
                        </a:spcAft>
                      </a:pPr>
                      <a:r>
                        <a:rPr lang="en-US" sz="1200" dirty="0" smtClean="0">
                          <a:effectLst/>
                        </a:rPr>
                        <a:t>October – January</a:t>
                      </a:r>
                      <a:endParaRPr lang="en-US" sz="1200" dirty="0">
                        <a:effectLst/>
                        <a:latin typeface="Times New Roman"/>
                        <a:ea typeface="Times New Roman"/>
                      </a:endParaRPr>
                    </a:p>
                  </a:txBody>
                  <a:tcPr marL="68580" marR="68580" marT="0" marB="0"/>
                </a:tc>
                <a:tc>
                  <a:txBody>
                    <a:bodyPr/>
                    <a:lstStyle/>
                    <a:p>
                      <a:pPr marL="0" marR="0">
                        <a:spcBef>
                          <a:spcPts val="0"/>
                        </a:spcBef>
                        <a:spcAft>
                          <a:spcPts val="0"/>
                        </a:spcAft>
                      </a:pPr>
                      <a:r>
                        <a:rPr lang="en-US" sz="1200" dirty="0" smtClean="0">
                          <a:effectLst/>
                          <a:latin typeface="Times New Roman"/>
                          <a:ea typeface="Times New Roman"/>
                        </a:rPr>
                        <a:t>College guidance</a:t>
                      </a:r>
                      <a:endParaRPr lang="en-US" sz="1200" dirty="0">
                        <a:effectLst/>
                        <a:latin typeface="Times New Roman"/>
                        <a:ea typeface="Times New Roman"/>
                      </a:endParaRPr>
                    </a:p>
                  </a:txBody>
                  <a:tcPr marL="68580" marR="68580" marT="0" marB="0"/>
                </a:tc>
              </a:tr>
              <a:tr h="359444">
                <a:tc>
                  <a:txBody>
                    <a:bodyPr/>
                    <a:lstStyle/>
                    <a:p>
                      <a:pPr marL="0" marR="0">
                        <a:spcBef>
                          <a:spcPts val="0"/>
                        </a:spcBef>
                        <a:spcAft>
                          <a:spcPts val="0"/>
                        </a:spcAft>
                      </a:pPr>
                      <a:r>
                        <a:rPr lang="en-US" sz="1200" dirty="0" smtClean="0">
                          <a:effectLst/>
                          <a:latin typeface="Times New Roman"/>
                          <a:ea typeface="Times New Roman"/>
                        </a:rPr>
                        <a:t>Student Resume</a:t>
                      </a:r>
                      <a:endParaRPr lang="en-US" sz="1200" dirty="0">
                        <a:effectLst/>
                        <a:latin typeface="Times New Roman"/>
                        <a:ea typeface="Times New Roman"/>
                      </a:endParaRPr>
                    </a:p>
                  </a:txBody>
                  <a:tcPr marL="68580" marR="68580" marT="0" marB="0"/>
                </a:tc>
                <a:tc>
                  <a:txBody>
                    <a:bodyPr/>
                    <a:lstStyle/>
                    <a:p>
                      <a:pPr marL="0" marR="0">
                        <a:spcBef>
                          <a:spcPts val="0"/>
                        </a:spcBef>
                        <a:spcAft>
                          <a:spcPts val="0"/>
                        </a:spcAft>
                      </a:pPr>
                      <a:r>
                        <a:rPr lang="en-US" sz="1200" dirty="0" smtClean="0">
                          <a:effectLst/>
                        </a:rPr>
                        <a:t>Created by students</a:t>
                      </a:r>
                      <a:endParaRPr lang="en-US" sz="1200" dirty="0">
                        <a:effectLst/>
                        <a:latin typeface="Times New Roman"/>
                        <a:ea typeface="Times New Roman"/>
                      </a:endParaRPr>
                    </a:p>
                  </a:txBody>
                  <a:tcPr marL="68580" marR="68580" marT="0" marB="0"/>
                </a:tc>
                <a:tc>
                  <a:txBody>
                    <a:bodyPr/>
                    <a:lstStyle/>
                    <a:p>
                      <a:pPr marL="0" marR="0">
                        <a:spcBef>
                          <a:spcPts val="0"/>
                        </a:spcBef>
                        <a:spcAft>
                          <a:spcPts val="0"/>
                        </a:spcAft>
                      </a:pPr>
                      <a:r>
                        <a:rPr lang="en-US" sz="1200" dirty="0" smtClean="0">
                          <a:effectLst/>
                        </a:rPr>
                        <a:t>October</a:t>
                      </a:r>
                      <a:endParaRPr lang="en-US" sz="1200" dirty="0">
                        <a:effectLst/>
                        <a:latin typeface="Times New Roman"/>
                        <a:ea typeface="Times New Roman"/>
                      </a:endParaRPr>
                    </a:p>
                  </a:txBody>
                  <a:tcPr marL="68580" marR="68580" marT="0" marB="0"/>
                </a:tc>
                <a:tc>
                  <a:txBody>
                    <a:bodyPr/>
                    <a:lstStyle/>
                    <a:p>
                      <a:pPr marL="0" marR="0">
                        <a:spcBef>
                          <a:spcPts val="0"/>
                        </a:spcBef>
                        <a:spcAft>
                          <a:spcPts val="0"/>
                        </a:spcAft>
                      </a:pPr>
                      <a:r>
                        <a:rPr lang="en-US" sz="1200" dirty="0" smtClean="0">
                          <a:effectLst/>
                          <a:latin typeface="Times New Roman"/>
                          <a:ea typeface="Times New Roman"/>
                        </a:rPr>
                        <a:t>Submit</a:t>
                      </a:r>
                      <a:r>
                        <a:rPr lang="en-US" sz="1200" baseline="0" dirty="0" smtClean="0">
                          <a:effectLst/>
                          <a:latin typeface="Times New Roman"/>
                          <a:ea typeface="Times New Roman"/>
                        </a:rPr>
                        <a:t> with college materials</a:t>
                      </a:r>
                      <a:endParaRPr lang="en-US" sz="1200" dirty="0">
                        <a:effectLst/>
                        <a:latin typeface="Times New Roman"/>
                        <a:ea typeface="Times New Roman"/>
                      </a:endParaRPr>
                    </a:p>
                  </a:txBody>
                  <a:tcPr marL="68580" marR="68580" marT="0" marB="0"/>
                </a:tc>
              </a:tr>
              <a:tr h="699511">
                <a:tc>
                  <a:txBody>
                    <a:bodyPr/>
                    <a:lstStyle/>
                    <a:p>
                      <a:pPr marL="0" marR="0">
                        <a:spcBef>
                          <a:spcPts val="0"/>
                        </a:spcBef>
                        <a:spcAft>
                          <a:spcPts val="0"/>
                        </a:spcAft>
                      </a:pPr>
                      <a:r>
                        <a:rPr lang="en-US" sz="1200" dirty="0" smtClean="0">
                          <a:effectLst/>
                          <a:latin typeface="Times New Roman"/>
                          <a:ea typeface="Times New Roman"/>
                        </a:rPr>
                        <a:t>Myers</a:t>
                      </a:r>
                      <a:r>
                        <a:rPr lang="en-US" sz="1200" baseline="0" dirty="0" smtClean="0">
                          <a:effectLst/>
                          <a:latin typeface="Times New Roman"/>
                          <a:ea typeface="Times New Roman"/>
                        </a:rPr>
                        <a:t> Briggs &amp; Learning Style Inventory</a:t>
                      </a:r>
                      <a:endParaRPr lang="en-US" sz="1200" dirty="0">
                        <a:effectLst/>
                        <a:latin typeface="Times New Roman"/>
                        <a:ea typeface="Times New Roman"/>
                      </a:endParaRPr>
                    </a:p>
                  </a:txBody>
                  <a:tcPr marL="68580" marR="68580" marT="0" marB="0"/>
                </a:tc>
                <a:tc>
                  <a:txBody>
                    <a:bodyPr/>
                    <a:lstStyle/>
                    <a:p>
                      <a:pPr marL="0" marR="0">
                        <a:spcBef>
                          <a:spcPts val="0"/>
                        </a:spcBef>
                        <a:spcAft>
                          <a:spcPts val="0"/>
                        </a:spcAft>
                      </a:pPr>
                      <a:r>
                        <a:rPr lang="en-US" sz="1200" dirty="0" smtClean="0">
                          <a:effectLst/>
                        </a:rPr>
                        <a:t>Administered during</a:t>
                      </a:r>
                      <a:r>
                        <a:rPr lang="en-US" sz="1200" baseline="0" dirty="0" smtClean="0">
                          <a:effectLst/>
                        </a:rPr>
                        <a:t> Advisory</a:t>
                      </a:r>
                      <a:endParaRPr lang="en-US" sz="1200" dirty="0">
                        <a:effectLst/>
                        <a:latin typeface="Times New Roman"/>
                        <a:ea typeface="Times New Roman"/>
                      </a:endParaRPr>
                    </a:p>
                  </a:txBody>
                  <a:tcPr marL="68580" marR="68580" marT="0" marB="0"/>
                </a:tc>
                <a:tc>
                  <a:txBody>
                    <a:bodyPr/>
                    <a:lstStyle/>
                    <a:p>
                      <a:pPr marL="0" marR="0">
                        <a:spcBef>
                          <a:spcPts val="0"/>
                        </a:spcBef>
                        <a:spcAft>
                          <a:spcPts val="0"/>
                        </a:spcAft>
                      </a:pPr>
                      <a:r>
                        <a:rPr lang="en-US" sz="1200" dirty="0" smtClean="0">
                          <a:effectLst/>
                        </a:rPr>
                        <a:t>2</a:t>
                      </a:r>
                      <a:r>
                        <a:rPr lang="en-US" sz="1200" baseline="30000" dirty="0" smtClean="0">
                          <a:effectLst/>
                        </a:rPr>
                        <a:t>nd</a:t>
                      </a:r>
                      <a:r>
                        <a:rPr lang="en-US" sz="1200" dirty="0" smtClean="0">
                          <a:effectLst/>
                        </a:rPr>
                        <a:t> semester</a:t>
                      </a:r>
                      <a:r>
                        <a:rPr lang="en-US" sz="1200" baseline="0" dirty="0" smtClean="0">
                          <a:effectLst/>
                        </a:rPr>
                        <a:t> Freshman and Junior years</a:t>
                      </a:r>
                      <a:endParaRPr lang="en-US" sz="1200" dirty="0">
                        <a:effectLst/>
                        <a:latin typeface="Times New Roman"/>
                        <a:ea typeface="Times New Roman"/>
                      </a:endParaRPr>
                    </a:p>
                  </a:txBody>
                  <a:tcPr marL="68580" marR="68580" marT="0" marB="0"/>
                </a:tc>
                <a:tc>
                  <a:txBody>
                    <a:bodyPr/>
                    <a:lstStyle/>
                    <a:p>
                      <a:pPr marL="0" marR="0">
                        <a:spcBef>
                          <a:spcPts val="0"/>
                        </a:spcBef>
                        <a:spcAft>
                          <a:spcPts val="0"/>
                        </a:spcAft>
                      </a:pPr>
                      <a:r>
                        <a:rPr lang="en-US" sz="1200" dirty="0" smtClean="0">
                          <a:effectLst/>
                          <a:latin typeface="Times New Roman"/>
                          <a:ea typeface="Times New Roman"/>
                        </a:rPr>
                        <a:t>College guidance;</a:t>
                      </a:r>
                      <a:r>
                        <a:rPr lang="en-US" sz="1200" baseline="0" dirty="0" smtClean="0">
                          <a:effectLst/>
                          <a:latin typeface="Times New Roman"/>
                          <a:ea typeface="Times New Roman"/>
                        </a:rPr>
                        <a:t> assist teachers with understanding students’ learning style</a:t>
                      </a:r>
                      <a:endParaRPr lang="en-US" sz="1200" dirty="0">
                        <a:effectLst/>
                        <a:latin typeface="Times New Roman"/>
                        <a:ea typeface="Times New Roman"/>
                      </a:endParaRPr>
                    </a:p>
                  </a:txBody>
                  <a:tcPr marL="68580" marR="68580" marT="0" marB="0"/>
                </a:tc>
              </a:tr>
              <a:tr h="771016">
                <a:tc>
                  <a:txBody>
                    <a:bodyPr/>
                    <a:lstStyle/>
                    <a:p>
                      <a:pPr marL="0" marR="0">
                        <a:spcBef>
                          <a:spcPts val="0"/>
                        </a:spcBef>
                        <a:spcAft>
                          <a:spcPts val="0"/>
                        </a:spcAft>
                      </a:pPr>
                      <a:r>
                        <a:rPr lang="en-US" sz="1200" dirty="0" smtClean="0">
                          <a:effectLst/>
                        </a:rPr>
                        <a:t>Career</a:t>
                      </a:r>
                      <a:r>
                        <a:rPr lang="en-US" sz="1200" baseline="0" dirty="0" smtClean="0">
                          <a:effectLst/>
                        </a:rPr>
                        <a:t> Planning</a:t>
                      </a:r>
                      <a:endParaRPr lang="en-US" sz="1200" dirty="0">
                        <a:effectLst/>
                        <a:latin typeface="Times New Roman"/>
                        <a:ea typeface="Times New Roman"/>
                      </a:endParaRPr>
                    </a:p>
                  </a:txBody>
                  <a:tcPr marL="68580" marR="68580" marT="0" marB="0"/>
                </a:tc>
                <a:tc>
                  <a:txBody>
                    <a:bodyPr/>
                    <a:lstStyle/>
                    <a:p>
                      <a:pPr marL="0" marR="0">
                        <a:spcBef>
                          <a:spcPts val="0"/>
                        </a:spcBef>
                        <a:spcAft>
                          <a:spcPts val="0"/>
                        </a:spcAft>
                      </a:pPr>
                      <a:r>
                        <a:rPr lang="en-US" sz="1200" dirty="0" smtClean="0">
                          <a:effectLst/>
                          <a:latin typeface="+mn-lt"/>
                          <a:ea typeface="+mn-ea"/>
                        </a:rPr>
                        <a:t>Administered</a:t>
                      </a:r>
                      <a:r>
                        <a:rPr lang="en-US" sz="1200" baseline="0" dirty="0" smtClean="0">
                          <a:effectLst/>
                          <a:latin typeface="+mn-lt"/>
                          <a:ea typeface="+mn-ea"/>
                        </a:rPr>
                        <a:t> during Advisory or other college related activities</a:t>
                      </a:r>
                      <a:endParaRPr lang="en-US" sz="1200" dirty="0">
                        <a:effectLst/>
                        <a:latin typeface="Times New Roman"/>
                        <a:ea typeface="Times New Roman"/>
                      </a:endParaRPr>
                    </a:p>
                  </a:txBody>
                  <a:tcPr marL="68580" marR="68580" marT="0" marB="0"/>
                </a:tc>
                <a:tc>
                  <a:txBody>
                    <a:bodyPr/>
                    <a:lstStyle/>
                    <a:p>
                      <a:pPr marL="0" marR="0">
                        <a:spcBef>
                          <a:spcPts val="0"/>
                        </a:spcBef>
                        <a:spcAft>
                          <a:spcPts val="0"/>
                        </a:spcAft>
                      </a:pPr>
                      <a:r>
                        <a:rPr lang="en-US" sz="1200" dirty="0" smtClean="0">
                          <a:effectLst/>
                        </a:rPr>
                        <a:t>On-Going</a:t>
                      </a:r>
                      <a:endParaRPr lang="en-US" sz="1200" dirty="0">
                        <a:effectLst/>
                        <a:latin typeface="Times New Roman"/>
                        <a:ea typeface="Times New Roman"/>
                      </a:endParaRPr>
                    </a:p>
                  </a:txBody>
                  <a:tcPr marL="68580" marR="68580" marT="0" marB="0"/>
                </a:tc>
                <a:tc>
                  <a:txBody>
                    <a:bodyPr/>
                    <a:lstStyle/>
                    <a:p>
                      <a:pPr marL="0" marR="0">
                        <a:spcBef>
                          <a:spcPts val="0"/>
                        </a:spcBef>
                        <a:spcAft>
                          <a:spcPts val="0"/>
                        </a:spcAft>
                      </a:pPr>
                      <a:r>
                        <a:rPr lang="en-US" sz="1200" dirty="0" smtClean="0">
                          <a:effectLst/>
                          <a:latin typeface="Times New Roman"/>
                          <a:ea typeface="Times New Roman"/>
                        </a:rPr>
                        <a:t>Students can begin thinking</a:t>
                      </a:r>
                      <a:r>
                        <a:rPr lang="en-US" sz="1200" baseline="0" dirty="0" smtClean="0">
                          <a:effectLst/>
                          <a:latin typeface="Times New Roman"/>
                          <a:ea typeface="Times New Roman"/>
                        </a:rPr>
                        <a:t> about careers; Used to drive major choices and help with college guidance</a:t>
                      </a:r>
                      <a:endParaRPr lang="en-US" sz="1200" dirty="0">
                        <a:effectLst/>
                        <a:latin typeface="Times New Roman"/>
                        <a:ea typeface="Times New Roman"/>
                      </a:endParaRPr>
                    </a:p>
                  </a:txBody>
                  <a:tcPr marL="68580" marR="68580" marT="0" marB="0"/>
                </a:tc>
              </a:tr>
            </a:tbl>
          </a:graphicData>
        </a:graphic>
      </p:graphicFrame>
    </p:spTree>
    <p:extLst>
      <p:ext uri="{BB962C8B-B14F-4D97-AF65-F5344CB8AC3E}">
        <p14:creationId xmlns:p14="http://schemas.microsoft.com/office/powerpoint/2010/main" val="37858422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219200"/>
            <a:ext cx="8153400" cy="838200"/>
          </a:xfrm>
        </p:spPr>
        <p:txBody>
          <a:bodyPr>
            <a:normAutofit/>
          </a:bodyPr>
          <a:lstStyle/>
          <a:p>
            <a:r>
              <a:rPr lang="en-US" sz="3600" dirty="0" smtClean="0"/>
              <a:t>College Enrollment Data</a:t>
            </a:r>
            <a:endParaRPr lang="en-US" sz="3600" dirty="0"/>
          </a:p>
        </p:txBody>
      </p:sp>
      <p:pic>
        <p:nvPicPr>
          <p:cNvPr id="4" name="Picture 7"/>
          <p:cNvPicPr>
            <a:picLocks noChangeAspect="1" noChangeArrowheads="1"/>
          </p:cNvPicPr>
          <p:nvPr/>
        </p:nvPicPr>
        <p:blipFill>
          <a:blip r:embed="rId3">
            <a:extLst>
              <a:ext uri="{28A0092B-C50C-407E-A947-70E740481C1C}">
                <a14:useLocalDpi xmlns:a14="http://schemas.microsoft.com/office/drawing/2010/main" val="0"/>
              </a:ext>
            </a:extLst>
          </a:blip>
          <a:srcRect l="18768" t="16348" r="46823" b="78201"/>
          <a:stretch>
            <a:fillRect/>
          </a:stretch>
        </p:blipFill>
        <p:spPr bwMode="auto">
          <a:xfrm>
            <a:off x="4038600" y="0"/>
            <a:ext cx="5105400" cy="111442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5" name="Picture 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1763" y="76200"/>
            <a:ext cx="1143000"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412044" y="2150533"/>
            <a:ext cx="4921956" cy="3293209"/>
          </a:xfrm>
          <a:prstGeom prst="rect">
            <a:avLst/>
          </a:prstGeom>
          <a:noFill/>
        </p:spPr>
        <p:txBody>
          <a:bodyPr wrap="square" rtlCol="0">
            <a:spAutoFit/>
          </a:bodyPr>
          <a:lstStyle/>
          <a:p>
            <a:r>
              <a:rPr lang="en-US" sz="2000" dirty="0" smtClean="0"/>
              <a:t>Type </a:t>
            </a:r>
            <a:r>
              <a:rPr lang="en-US" sz="2000" dirty="0" smtClean="0"/>
              <a:t>of Institution Enrolled, by Class</a:t>
            </a:r>
            <a:endParaRPr lang="en-US" sz="2000" dirty="0"/>
          </a:p>
          <a:p>
            <a:pPr marL="457200" indent="-457200">
              <a:buFont typeface="Arial" pitchFamily="34" charset="0"/>
              <a:buChar char="•"/>
            </a:pPr>
            <a:endParaRPr lang="en-US" sz="2000" dirty="0" smtClean="0"/>
          </a:p>
          <a:p>
            <a:pPr marL="457200" indent="-457200">
              <a:buFont typeface="Arial" pitchFamily="34" charset="0"/>
              <a:buChar char="•"/>
            </a:pPr>
            <a:endParaRPr lang="en-US" sz="2400" dirty="0"/>
          </a:p>
          <a:p>
            <a:pPr marL="457200" indent="-457200">
              <a:buFont typeface="Arial" pitchFamily="34" charset="0"/>
              <a:buChar char="•"/>
            </a:pPr>
            <a:endParaRPr lang="en-US" sz="2400" dirty="0" smtClean="0"/>
          </a:p>
          <a:p>
            <a:pPr marL="457200" indent="-457200">
              <a:buFont typeface="Arial" pitchFamily="34" charset="0"/>
              <a:buChar char="•"/>
            </a:pPr>
            <a:endParaRPr lang="en-US" sz="2400" dirty="0"/>
          </a:p>
          <a:p>
            <a:pPr marL="457200" indent="-457200">
              <a:buFont typeface="Arial" pitchFamily="34" charset="0"/>
              <a:buChar char="•"/>
            </a:pPr>
            <a:endParaRPr lang="en-US" sz="2400" dirty="0" smtClean="0"/>
          </a:p>
          <a:p>
            <a:pPr marL="457200" indent="-457200">
              <a:buFont typeface="Arial" pitchFamily="34" charset="0"/>
              <a:buChar char="•"/>
            </a:pPr>
            <a:endParaRPr lang="en-US" sz="2400" dirty="0" smtClean="0"/>
          </a:p>
          <a:p>
            <a:pPr marL="457200" indent="-457200">
              <a:buFont typeface="Arial" pitchFamily="34" charset="0"/>
              <a:buChar char="•"/>
            </a:pPr>
            <a:endParaRPr lang="en-US" sz="2400" dirty="0"/>
          </a:p>
          <a:p>
            <a:pPr marL="1371600" lvl="2" indent="-457200">
              <a:buFont typeface="Arial" pitchFamily="34" charset="0"/>
              <a:buChar char="•"/>
            </a:pPr>
            <a:endParaRPr lang="en-US" sz="2400" dirty="0" smtClean="0"/>
          </a:p>
        </p:txBody>
      </p:sp>
      <p:graphicFrame>
        <p:nvGraphicFramePr>
          <p:cNvPr id="8" name="Chart 7"/>
          <p:cNvGraphicFramePr>
            <a:graphicFrameLocks/>
          </p:cNvGraphicFramePr>
          <p:nvPr>
            <p:extLst>
              <p:ext uri="{D42A27DB-BD31-4B8C-83A1-F6EECF244321}">
                <p14:modId xmlns:p14="http://schemas.microsoft.com/office/powerpoint/2010/main" val="2850820460"/>
              </p:ext>
            </p:extLst>
          </p:nvPr>
        </p:nvGraphicFramePr>
        <p:xfrm>
          <a:off x="228600" y="2666999"/>
          <a:ext cx="4876800" cy="2677199"/>
        </p:xfrm>
        <a:graphic>
          <a:graphicData uri="http://schemas.openxmlformats.org/drawingml/2006/chart">
            <c:chart xmlns:c="http://schemas.openxmlformats.org/drawingml/2006/chart" xmlns:r="http://schemas.openxmlformats.org/officeDocument/2006/relationships" r:id="rId5"/>
          </a:graphicData>
        </a:graphic>
      </p:graphicFrame>
      <p:sp>
        <p:nvSpPr>
          <p:cNvPr id="10" name="Rectangle 9"/>
          <p:cNvSpPr/>
          <p:nvPr/>
        </p:nvSpPr>
        <p:spPr>
          <a:xfrm>
            <a:off x="4077093" y="2174100"/>
            <a:ext cx="4844592" cy="3170099"/>
          </a:xfrm>
          <a:prstGeom prst="rect">
            <a:avLst/>
          </a:prstGeom>
        </p:spPr>
        <p:txBody>
          <a:bodyPr wrap="square">
            <a:spAutoFit/>
          </a:bodyPr>
          <a:lstStyle/>
          <a:p>
            <a:pPr lvl="2"/>
            <a:r>
              <a:rPr lang="en-US" sz="2000" dirty="0"/>
              <a:t>How this Data Shapes </a:t>
            </a:r>
            <a:r>
              <a:rPr lang="en-US" sz="2000" dirty="0" smtClean="0"/>
              <a:t>Programming</a:t>
            </a:r>
          </a:p>
          <a:p>
            <a:pPr lvl="2"/>
            <a:endParaRPr lang="en-US" sz="2000" dirty="0"/>
          </a:p>
          <a:p>
            <a:pPr marL="1714500" lvl="3" indent="-342900">
              <a:buFont typeface="Arial" pitchFamily="34" charset="0"/>
              <a:buChar char="•"/>
            </a:pPr>
            <a:r>
              <a:rPr lang="en-US" sz="2000" dirty="0"/>
              <a:t>Ensure DCTAG </a:t>
            </a:r>
            <a:r>
              <a:rPr lang="en-US" sz="2000" dirty="0" smtClean="0"/>
              <a:t>application</a:t>
            </a:r>
          </a:p>
          <a:p>
            <a:pPr lvl="3"/>
            <a:endParaRPr lang="en-US" sz="2000" dirty="0"/>
          </a:p>
          <a:p>
            <a:pPr marL="1714500" lvl="3" indent="-342900">
              <a:buFont typeface="Arial" pitchFamily="34" charset="0"/>
              <a:buChar char="•"/>
            </a:pPr>
            <a:r>
              <a:rPr lang="en-US" sz="2000" dirty="0"/>
              <a:t>Ensure all college options discussed with </a:t>
            </a:r>
            <a:r>
              <a:rPr lang="en-US" sz="2000" dirty="0" smtClean="0"/>
              <a:t>students</a:t>
            </a:r>
          </a:p>
          <a:p>
            <a:pPr lvl="3"/>
            <a:endParaRPr lang="en-US" sz="2000" dirty="0"/>
          </a:p>
          <a:p>
            <a:pPr marL="1714500" lvl="3" indent="-342900">
              <a:buFont typeface="Arial" pitchFamily="34" charset="0"/>
              <a:buChar char="•"/>
            </a:pPr>
            <a:r>
              <a:rPr lang="en-US" sz="2000" dirty="0"/>
              <a:t>Check in with students during summer before college enrollment</a:t>
            </a:r>
            <a:endParaRPr lang="en-US" sz="2000" dirty="0"/>
          </a:p>
        </p:txBody>
      </p:sp>
    </p:spTree>
    <p:extLst>
      <p:ext uri="{BB962C8B-B14F-4D97-AF65-F5344CB8AC3E}">
        <p14:creationId xmlns:p14="http://schemas.microsoft.com/office/powerpoint/2010/main" val="37379669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219200"/>
            <a:ext cx="8153400" cy="838200"/>
          </a:xfrm>
        </p:spPr>
        <p:txBody>
          <a:bodyPr>
            <a:normAutofit/>
          </a:bodyPr>
          <a:lstStyle/>
          <a:p>
            <a:r>
              <a:rPr lang="en-US" sz="3600" dirty="0" smtClean="0"/>
              <a:t>SAT Data</a:t>
            </a:r>
            <a:endParaRPr lang="en-US" sz="3600" dirty="0"/>
          </a:p>
        </p:txBody>
      </p:sp>
      <p:pic>
        <p:nvPicPr>
          <p:cNvPr id="4" name="Picture 7"/>
          <p:cNvPicPr>
            <a:picLocks noChangeAspect="1" noChangeArrowheads="1"/>
          </p:cNvPicPr>
          <p:nvPr/>
        </p:nvPicPr>
        <p:blipFill>
          <a:blip r:embed="rId3">
            <a:extLst>
              <a:ext uri="{28A0092B-C50C-407E-A947-70E740481C1C}">
                <a14:useLocalDpi xmlns:a14="http://schemas.microsoft.com/office/drawing/2010/main" val="0"/>
              </a:ext>
            </a:extLst>
          </a:blip>
          <a:srcRect l="18768" t="16348" r="46823" b="78201"/>
          <a:stretch>
            <a:fillRect/>
          </a:stretch>
        </p:blipFill>
        <p:spPr bwMode="auto">
          <a:xfrm>
            <a:off x="4038600" y="0"/>
            <a:ext cx="5105400" cy="111442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5" name="Picture 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1763" y="76200"/>
            <a:ext cx="1143000"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412044" y="2150533"/>
            <a:ext cx="4921956" cy="2985433"/>
          </a:xfrm>
          <a:prstGeom prst="rect">
            <a:avLst/>
          </a:prstGeom>
          <a:noFill/>
        </p:spPr>
        <p:txBody>
          <a:bodyPr wrap="square" rtlCol="0">
            <a:spAutoFit/>
          </a:bodyPr>
          <a:lstStyle/>
          <a:p>
            <a:pPr marL="457200" indent="-457200">
              <a:buFont typeface="Arial" pitchFamily="34" charset="0"/>
              <a:buChar char="•"/>
            </a:pPr>
            <a:endParaRPr lang="en-US" sz="2000" dirty="0" smtClean="0"/>
          </a:p>
          <a:p>
            <a:pPr marL="457200" indent="-457200">
              <a:buFont typeface="Arial" pitchFamily="34" charset="0"/>
              <a:buChar char="•"/>
            </a:pPr>
            <a:endParaRPr lang="en-US" sz="2400" dirty="0"/>
          </a:p>
          <a:p>
            <a:pPr marL="457200" indent="-457200">
              <a:buFont typeface="Arial" pitchFamily="34" charset="0"/>
              <a:buChar char="•"/>
            </a:pPr>
            <a:endParaRPr lang="en-US" sz="2400" dirty="0" smtClean="0"/>
          </a:p>
          <a:p>
            <a:pPr marL="457200" indent="-457200">
              <a:buFont typeface="Arial" pitchFamily="34" charset="0"/>
              <a:buChar char="•"/>
            </a:pPr>
            <a:endParaRPr lang="en-US" sz="2400" dirty="0"/>
          </a:p>
          <a:p>
            <a:pPr marL="457200" indent="-457200">
              <a:buFont typeface="Arial" pitchFamily="34" charset="0"/>
              <a:buChar char="•"/>
            </a:pPr>
            <a:endParaRPr lang="en-US" sz="2400" dirty="0" smtClean="0"/>
          </a:p>
          <a:p>
            <a:pPr marL="457200" indent="-457200">
              <a:buFont typeface="Arial" pitchFamily="34" charset="0"/>
              <a:buChar char="•"/>
            </a:pPr>
            <a:endParaRPr lang="en-US" sz="2400" dirty="0" smtClean="0"/>
          </a:p>
          <a:p>
            <a:pPr marL="457200" indent="-457200">
              <a:buFont typeface="Arial" pitchFamily="34" charset="0"/>
              <a:buChar char="•"/>
            </a:pPr>
            <a:endParaRPr lang="en-US" sz="2400" dirty="0"/>
          </a:p>
          <a:p>
            <a:pPr marL="1371600" lvl="2" indent="-457200">
              <a:buFont typeface="Arial" pitchFamily="34" charset="0"/>
              <a:buChar char="•"/>
            </a:pPr>
            <a:endParaRPr lang="en-US" sz="2400" dirty="0" smtClean="0"/>
          </a:p>
        </p:txBody>
      </p:sp>
      <p:sp>
        <p:nvSpPr>
          <p:cNvPr id="10" name="Rectangle 9"/>
          <p:cNvSpPr/>
          <p:nvPr/>
        </p:nvSpPr>
        <p:spPr>
          <a:xfrm>
            <a:off x="4152900" y="2168418"/>
            <a:ext cx="4876800" cy="3170099"/>
          </a:xfrm>
          <a:prstGeom prst="rect">
            <a:avLst/>
          </a:prstGeom>
        </p:spPr>
        <p:txBody>
          <a:bodyPr wrap="square">
            <a:spAutoFit/>
          </a:bodyPr>
          <a:lstStyle/>
          <a:p>
            <a:pPr lvl="2"/>
            <a:r>
              <a:rPr lang="en-US" sz="2000" dirty="0"/>
              <a:t>How this Data Shapes </a:t>
            </a:r>
            <a:r>
              <a:rPr lang="en-US" sz="2000" dirty="0" smtClean="0"/>
              <a:t>Programming</a:t>
            </a:r>
          </a:p>
          <a:p>
            <a:pPr lvl="2"/>
            <a:endParaRPr lang="en-US" sz="2000" dirty="0"/>
          </a:p>
          <a:p>
            <a:pPr marL="1714500" lvl="3" indent="-342900">
              <a:buFont typeface="Arial" pitchFamily="34" charset="0"/>
              <a:buChar char="•"/>
            </a:pPr>
            <a:r>
              <a:rPr lang="en-US" sz="2000" dirty="0" smtClean="0"/>
              <a:t>Strengthen </a:t>
            </a:r>
            <a:r>
              <a:rPr lang="en-US" sz="2000" dirty="0"/>
              <a:t>SAT </a:t>
            </a:r>
            <a:r>
              <a:rPr lang="en-US" sz="2000" dirty="0" smtClean="0"/>
              <a:t>curriculum</a:t>
            </a:r>
          </a:p>
          <a:p>
            <a:pPr lvl="3"/>
            <a:endParaRPr lang="en-US" sz="2000" dirty="0"/>
          </a:p>
          <a:p>
            <a:pPr marL="1714500" lvl="3" indent="-342900">
              <a:buFont typeface="Arial" pitchFamily="34" charset="0"/>
              <a:buChar char="•"/>
            </a:pPr>
            <a:r>
              <a:rPr lang="en-US" sz="2000" dirty="0"/>
              <a:t>In-school SAT </a:t>
            </a:r>
            <a:r>
              <a:rPr lang="en-US" sz="2000" dirty="0" smtClean="0"/>
              <a:t>testing</a:t>
            </a:r>
          </a:p>
          <a:p>
            <a:pPr lvl="3"/>
            <a:endParaRPr lang="en-US" sz="2000" dirty="0"/>
          </a:p>
          <a:p>
            <a:pPr marL="1714500" lvl="3" indent="-342900">
              <a:buFont typeface="Arial" pitchFamily="34" charset="0"/>
              <a:buChar char="•"/>
            </a:pPr>
            <a:r>
              <a:rPr lang="en-US" sz="2000" dirty="0"/>
              <a:t>Ensure registration for AP and SAT is easy and accessible to ensure higher </a:t>
            </a:r>
            <a:r>
              <a:rPr lang="en-US" sz="2000" dirty="0" smtClean="0"/>
              <a:t>participation</a:t>
            </a:r>
            <a:endParaRPr lang="en-US" sz="2000" dirty="0"/>
          </a:p>
        </p:txBody>
      </p:sp>
      <p:graphicFrame>
        <p:nvGraphicFramePr>
          <p:cNvPr id="9" name="Chart 8"/>
          <p:cNvGraphicFramePr>
            <a:graphicFrameLocks/>
          </p:cNvGraphicFramePr>
          <p:nvPr>
            <p:extLst>
              <p:ext uri="{D42A27DB-BD31-4B8C-83A1-F6EECF244321}">
                <p14:modId xmlns:p14="http://schemas.microsoft.com/office/powerpoint/2010/main" val="1494770162"/>
              </p:ext>
            </p:extLst>
          </p:nvPr>
        </p:nvGraphicFramePr>
        <p:xfrm>
          <a:off x="204940" y="2167466"/>
          <a:ext cx="5336164" cy="310726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62672149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477</TotalTime>
  <Words>829</Words>
  <Application>Microsoft Office PowerPoint</Application>
  <PresentationFormat>On-screen Show (4:3)</PresentationFormat>
  <Paragraphs>238</Paragraphs>
  <Slides>16</Slides>
  <Notes>2</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Using Data to Find the Best Fit for College and Ensure College Retention</vt:lpstr>
      <vt:lpstr>Workshop Takeaways</vt:lpstr>
      <vt:lpstr>College Success</vt:lpstr>
      <vt:lpstr>Gathering Information: How, When &amp; Why</vt:lpstr>
      <vt:lpstr>PowerPoint Presentation</vt:lpstr>
      <vt:lpstr>PowerPoint Presentation</vt:lpstr>
      <vt:lpstr>PowerPoint Presentation</vt:lpstr>
      <vt:lpstr>College Enrollment Data</vt:lpstr>
      <vt:lpstr>SAT Data</vt:lpstr>
      <vt:lpstr>Other Enrollment Data</vt:lpstr>
      <vt:lpstr>How to Collect Retention Data </vt:lpstr>
      <vt:lpstr>Retention Data </vt:lpstr>
      <vt:lpstr>How Retention Data Shapes Programming</vt:lpstr>
      <vt:lpstr>Other Helpful Retention Data</vt:lpstr>
      <vt:lpstr>Data Collection Challenges</vt:lpstr>
      <vt:lpstr>Questions?</vt:lpstr>
    </vt:vector>
  </TitlesOfParts>
  <Company>TMAPCHS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TMA Alumni Program: Supporting Students</dc:title>
  <dc:creator>Emma Levine</dc:creator>
  <cp:lastModifiedBy>Emma Levine</cp:lastModifiedBy>
  <cp:revision>47</cp:revision>
  <dcterms:created xsi:type="dcterms:W3CDTF">2015-03-03T15:25:32Z</dcterms:created>
  <dcterms:modified xsi:type="dcterms:W3CDTF">2015-07-06T16:51:15Z</dcterms:modified>
</cp:coreProperties>
</file>