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23" autoAdjust="0"/>
  </p:normalViewPr>
  <p:slideViewPr>
    <p:cSldViewPr>
      <p:cViewPr varScale="1">
        <p:scale>
          <a:sx n="92" d="100"/>
          <a:sy n="92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3197C-D8BB-43FF-90DE-50953147A5B7}" type="datetimeFigureOut">
              <a:rPr lang="en-US" smtClean="0"/>
              <a:t>6/19/15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AE025-2403-4B2A-A3E4-440F2EB43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3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before we dive in, I understand that Excel trainings tend to elicit many questions. While I encourage people to ask questions throughout the training, because we have a lot to cover, I also ask that we try to limit our questions to those for clarification purposes only. Additionally, for time’s sake I may choose to defer certain questions until after the </a:t>
            </a:r>
            <a:r>
              <a:rPr lang="en-US" baseline="0" smtClean="0"/>
              <a:t>training workshop.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AE025-2403-4B2A-A3E4-440F2EB430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1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0"/>
            <a:ext cx="7543800" cy="1981200"/>
          </a:xfrm>
        </p:spPr>
        <p:txBody>
          <a:bodyPr>
            <a:noAutofit/>
          </a:bodyPr>
          <a:lstStyle>
            <a:lvl1pPr>
              <a:defRPr sz="6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6858000" cy="1143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807075"/>
            <a:ext cx="762000" cy="365125"/>
          </a:xfrm>
        </p:spPr>
        <p:txBody>
          <a:bodyPr/>
          <a:lstStyle/>
          <a:p>
            <a:fld id="{48DCC02A-943D-4D1C-9860-3DDA0AE916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C02A-943D-4D1C-9860-3DDA0AE91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1828800"/>
          </a:xfrm>
        </p:spPr>
        <p:txBody>
          <a:bodyPr anchor="t" anchorCtr="0"/>
          <a:lstStyle>
            <a:lvl1pPr algn="l">
              <a:defRPr sz="54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1219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808716"/>
            <a:ext cx="762000" cy="365125"/>
          </a:xfrm>
        </p:spPr>
        <p:txBody>
          <a:bodyPr/>
          <a:lstStyle/>
          <a:p>
            <a:fld id="{48DCC02A-943D-4D1C-9860-3DDA0AE916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C02A-943D-4D1C-9860-3DDA0AE91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48200"/>
            <a:ext cx="6781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381000"/>
            <a:ext cx="3657600" cy="8683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318936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381000"/>
            <a:ext cx="3657600" cy="8683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318936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C02A-943D-4D1C-9860-3DDA0AE9162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724400"/>
            <a:ext cx="6784848" cy="1447800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2672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199"/>
            <a:ext cx="2673657" cy="4267201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C02A-943D-4D1C-9860-3DDA0AE9162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C02A-943D-4D1C-9860-3DDA0AE91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724400"/>
            <a:ext cx="6781800" cy="1447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4038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3037" y="58070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8DCC02A-943D-4D1C-9860-3DDA0AE916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0"/>
            <a:ext cx="7543800" cy="1447800"/>
          </a:xfrm>
        </p:spPr>
        <p:txBody>
          <a:bodyPr/>
          <a:lstStyle/>
          <a:p>
            <a:r>
              <a:rPr lang="en-US" sz="4000" dirty="0"/>
              <a:t>Pivot Tables (and Pivot Charts) to the Rescue!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Dereck </a:t>
            </a:r>
            <a:r>
              <a:rPr lang="en-US" dirty="0" err="1"/>
              <a:t>Norville</a:t>
            </a:r>
            <a:r>
              <a:rPr lang="en-US" dirty="0"/>
              <a:t>, MSSW</a:t>
            </a:r>
          </a:p>
          <a:p>
            <a:r>
              <a:rPr lang="en-US" dirty="0" err="1"/>
              <a:t>Hostos</a:t>
            </a:r>
            <a:r>
              <a:rPr lang="en-US" dirty="0"/>
              <a:t> Community College – City University of New York</a:t>
            </a:r>
          </a:p>
          <a:p>
            <a:r>
              <a:rPr lang="en-US" dirty="0"/>
              <a:t>DC Data Summit</a:t>
            </a:r>
          </a:p>
          <a:p>
            <a:r>
              <a:rPr lang="en-US" dirty="0"/>
              <a:t>July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/>
              <a:t>,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 Workshop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the sections of the training workshop:</a:t>
            </a:r>
          </a:p>
          <a:p>
            <a:pPr lvl="1"/>
            <a:r>
              <a:rPr lang="en-US" dirty="0" smtClean="0"/>
              <a:t>Part 1 - Pivot </a:t>
            </a:r>
            <a:r>
              <a:rPr lang="en-US" dirty="0"/>
              <a:t>Table </a:t>
            </a:r>
            <a:r>
              <a:rPr lang="en-US" dirty="0" smtClean="0"/>
              <a:t>Overview</a:t>
            </a:r>
            <a:endParaRPr lang="en-US" dirty="0"/>
          </a:p>
          <a:p>
            <a:pPr lvl="1"/>
            <a:r>
              <a:rPr lang="en-US" dirty="0" smtClean="0"/>
              <a:t>Part 2 - Pivot </a:t>
            </a:r>
            <a:r>
              <a:rPr lang="en-US" dirty="0"/>
              <a:t>Chart </a:t>
            </a:r>
            <a:r>
              <a:rPr lang="en-US" dirty="0" smtClean="0"/>
              <a:t>Overview</a:t>
            </a:r>
            <a:endParaRPr lang="en-US" dirty="0"/>
          </a:p>
          <a:p>
            <a:pPr lvl="1"/>
            <a:r>
              <a:rPr lang="en-US" dirty="0" smtClean="0"/>
              <a:t>Part 3 - Question</a:t>
            </a:r>
            <a:r>
              <a:rPr lang="en-US" dirty="0"/>
              <a:t>-based Approach to Analysis via Pivot Tables</a:t>
            </a:r>
            <a:r>
              <a:rPr lang="en-US" dirty="0"/>
              <a:t> </a:t>
            </a:r>
            <a:r>
              <a:rPr lang="en-US" dirty="0" smtClean="0"/>
              <a:t>(extracting the significance)</a:t>
            </a:r>
          </a:p>
          <a:p>
            <a:r>
              <a:rPr lang="en-US" dirty="0" smtClean="0"/>
              <a:t>Excel </a:t>
            </a:r>
            <a:r>
              <a:rPr lang="en-US" dirty="0" smtClean="0"/>
              <a:t>Training – Part 1</a:t>
            </a:r>
          </a:p>
          <a:p>
            <a:r>
              <a:rPr lang="en-US" dirty="0" smtClean="0"/>
              <a:t>Excel Training – Part 2</a:t>
            </a:r>
          </a:p>
          <a:p>
            <a:r>
              <a:rPr lang="en-US" dirty="0" smtClean="0"/>
              <a:t>Excel Training – Part 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4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the end of the workshop, participants will …</a:t>
            </a:r>
          </a:p>
          <a:p>
            <a:pPr lvl="1"/>
            <a:r>
              <a:rPr lang="en-US" dirty="0"/>
              <a:t>Better understand the utility of using Pivot Tables to extract significant findings from their datasets.</a:t>
            </a:r>
          </a:p>
          <a:p>
            <a:pPr lvl="1"/>
            <a:r>
              <a:rPr lang="en-US" dirty="0"/>
              <a:t>Be able to construct Pivot Tables and Pivot Charts.</a:t>
            </a:r>
          </a:p>
          <a:p>
            <a:pPr lvl="1"/>
            <a:r>
              <a:rPr lang="en-US" dirty="0"/>
              <a:t>Be able to create a simple interactive dashboard using slicers in Pivot Charts.</a:t>
            </a:r>
          </a:p>
          <a:p>
            <a:pPr lvl="1"/>
            <a:r>
              <a:rPr lang="en-US" dirty="0"/>
              <a:t>Be able to apply a research methodology to data analysis activities.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046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</a:t>
            </a:r>
            <a:r>
              <a:rPr lang="en-US" dirty="0" smtClean="0"/>
              <a:t>1 </a:t>
            </a:r>
            <a:r>
              <a:rPr lang="en-US" dirty="0"/>
              <a:t>– </a:t>
            </a:r>
            <a:r>
              <a:rPr lang="en-US" dirty="0"/>
              <a:t>Pivot Table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Topics covered in this section </a:t>
            </a:r>
            <a:r>
              <a:rPr lang="en-US" dirty="0" smtClean="0"/>
              <a:t>may include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Definition of a pivot </a:t>
            </a:r>
            <a:r>
              <a:rPr lang="en-US" dirty="0" smtClean="0"/>
              <a:t>table</a:t>
            </a:r>
            <a:endParaRPr lang="en-US" dirty="0"/>
          </a:p>
          <a:p>
            <a:pPr lvl="1"/>
            <a:r>
              <a:rPr lang="en-US" dirty="0"/>
              <a:t>Overview of the components of a pivot table (e.g. fields, column labels, row labels, values, report filters, and slicers)</a:t>
            </a:r>
          </a:p>
          <a:p>
            <a:pPr lvl="1"/>
            <a:r>
              <a:rPr lang="en-US" dirty="0"/>
              <a:t>Rearranging fields in a pivot table</a:t>
            </a:r>
          </a:p>
          <a:p>
            <a:pPr lvl="1"/>
            <a:r>
              <a:rPr lang="en-US" dirty="0"/>
              <a:t>Changing data summary calculations</a:t>
            </a:r>
          </a:p>
          <a:p>
            <a:pPr lvl="1"/>
            <a:r>
              <a:rPr lang="en-US" dirty="0"/>
              <a:t>Displaying values as a percentage</a:t>
            </a:r>
          </a:p>
          <a:p>
            <a:pPr lvl="1"/>
            <a:r>
              <a:rPr lang="en-US" dirty="0"/>
              <a:t>Renaming headings in the table</a:t>
            </a:r>
          </a:p>
          <a:p>
            <a:pPr lvl="1"/>
            <a:r>
              <a:rPr lang="en-US" dirty="0"/>
              <a:t>Introducing filters and slicers</a:t>
            </a:r>
          </a:p>
          <a:p>
            <a:pPr lvl="1"/>
            <a:r>
              <a:rPr lang="en-US" dirty="0"/>
              <a:t>Drill-down functionality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09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</a:t>
            </a:r>
            <a:r>
              <a:rPr lang="en-US" dirty="0" smtClean="0"/>
              <a:t>2 </a:t>
            </a:r>
            <a:r>
              <a:rPr lang="en-US" dirty="0"/>
              <a:t>– </a:t>
            </a:r>
            <a:r>
              <a:rPr lang="en-US" dirty="0"/>
              <a:t>Pivot Chart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Topics covered in this section </a:t>
            </a:r>
            <a:r>
              <a:rPr lang="en-US" dirty="0" smtClean="0"/>
              <a:t>may include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Multiple ways to create a pivot chart</a:t>
            </a:r>
          </a:p>
          <a:p>
            <a:pPr lvl="1"/>
            <a:r>
              <a:rPr lang="en-US" dirty="0"/>
              <a:t>Altering chart types, formats, and layouts</a:t>
            </a:r>
          </a:p>
          <a:p>
            <a:pPr lvl="1"/>
            <a:r>
              <a:rPr lang="en-US" dirty="0"/>
              <a:t>Filtering Pivot Charts</a:t>
            </a:r>
          </a:p>
          <a:p>
            <a:pPr lvl="1"/>
            <a:r>
              <a:rPr lang="en-US" dirty="0"/>
              <a:t>Hiding Pivot Chart elements</a:t>
            </a:r>
          </a:p>
          <a:p>
            <a:pPr lvl="1"/>
            <a:r>
              <a:rPr lang="en-US" dirty="0"/>
              <a:t>Using “slicers” to create dashboards from Pivot Charts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2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3 - </a:t>
            </a:r>
            <a:r>
              <a:rPr lang="en-US" dirty="0"/>
              <a:t>Question-based Approach to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 covered in this section </a:t>
            </a:r>
            <a:r>
              <a:rPr lang="en-US" dirty="0" smtClean="0"/>
              <a:t>may include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Determining </a:t>
            </a:r>
            <a:r>
              <a:rPr lang="en-US" dirty="0" smtClean="0"/>
              <a:t>questions to </a:t>
            </a:r>
            <a:r>
              <a:rPr lang="en-US" dirty="0"/>
              <a:t>answer (based on the pre-assigned dataset);</a:t>
            </a:r>
          </a:p>
          <a:p>
            <a:pPr lvl="1"/>
            <a:r>
              <a:rPr lang="en-US" dirty="0"/>
              <a:t>Determining the variables from the dataset that will be needed to create the pivot table;</a:t>
            </a:r>
          </a:p>
          <a:p>
            <a:pPr lvl="1"/>
            <a:r>
              <a:rPr lang="en-US" dirty="0"/>
              <a:t>Creating the appropriate pivot table to determine the answer; and</a:t>
            </a:r>
          </a:p>
          <a:p>
            <a:pPr lvl="1"/>
            <a:r>
              <a:rPr lang="en-US" dirty="0"/>
              <a:t>Deciding on an appropriate visualization via Pivot Charts.</a:t>
            </a:r>
          </a:p>
        </p:txBody>
      </p:sp>
    </p:spTree>
    <p:extLst>
      <p:ext uri="{BB962C8B-B14F-4D97-AF65-F5344CB8AC3E}">
        <p14:creationId xmlns:p14="http://schemas.microsoft.com/office/powerpoint/2010/main" val="129289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/>
          <a:lstStyle/>
          <a:p>
            <a:r>
              <a:rPr lang="en-US" dirty="0" smtClean="0"/>
              <a:t>Intro to Pivot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Pivot tables</a:t>
            </a:r>
            <a:r>
              <a:rPr lang="en-US" dirty="0"/>
              <a:t> are one of Excel's most powerful features. A pivot table allows you to extract the significance from a large, detailed data set. Its primary purpose is to summarize data and reveal patterns and trends. One of the best features is its drill-down capabilities.</a:t>
            </a:r>
          </a:p>
          <a:p>
            <a:r>
              <a:rPr lang="en-US" dirty="0"/>
              <a:t>There are several components to a pivot table:</a:t>
            </a:r>
          </a:p>
          <a:p>
            <a:pPr lvl="1"/>
            <a:r>
              <a:rPr lang="en-US" b="1" dirty="0"/>
              <a:t>Fields</a:t>
            </a:r>
            <a:r>
              <a:rPr lang="en-US" dirty="0"/>
              <a:t> – This is where the list of variables that you selected will be housed for you to use in your tables.</a:t>
            </a:r>
          </a:p>
          <a:p>
            <a:pPr lvl="1"/>
            <a:r>
              <a:rPr lang="en-US" b="1" dirty="0"/>
              <a:t>Column Labels </a:t>
            </a:r>
            <a:r>
              <a:rPr lang="en-US" dirty="0"/>
              <a:t>– dragging a field into this box will set the values in that field as your column labels.</a:t>
            </a:r>
          </a:p>
          <a:p>
            <a:pPr lvl="1"/>
            <a:r>
              <a:rPr lang="en-US" b="1" dirty="0"/>
              <a:t>Row Labels </a:t>
            </a:r>
            <a:r>
              <a:rPr lang="en-US" dirty="0"/>
              <a:t>- dragging a field into this box will set the values in that field as your row labels.</a:t>
            </a:r>
          </a:p>
          <a:p>
            <a:pPr lvl="1"/>
            <a:r>
              <a:rPr lang="en-US" b="1" dirty="0"/>
              <a:t>Values</a:t>
            </a:r>
            <a:r>
              <a:rPr lang="en-US" dirty="0"/>
              <a:t> – Whatever field(s) you drag into this box will populate the values (counts, averages, sum, max, min, etc.) for that field (variable).</a:t>
            </a:r>
          </a:p>
          <a:p>
            <a:pPr lvl="1"/>
            <a:r>
              <a:rPr lang="en-US" b="1" dirty="0"/>
              <a:t>Report Filter </a:t>
            </a:r>
            <a:r>
              <a:rPr lang="en-US" dirty="0"/>
              <a:t>– whatever field(s) you drag into this box allows you to filter your table results by the values in that field (variable)</a:t>
            </a:r>
          </a:p>
          <a:p>
            <a:pPr lvl="1"/>
            <a:r>
              <a:rPr lang="en-US" b="1" dirty="0"/>
              <a:t>Slicers</a:t>
            </a:r>
            <a:r>
              <a:rPr lang="en-US" dirty="0"/>
              <a:t> – Allows you to “slice” your data by any criteria found in one of your variables (e.g. this function would allow me to slice overall workshop participation by race – Race being the slicer).</a:t>
            </a:r>
          </a:p>
        </p:txBody>
      </p:sp>
    </p:spTree>
    <p:extLst>
      <p:ext uri="{BB962C8B-B14F-4D97-AF65-F5344CB8AC3E}">
        <p14:creationId xmlns:p14="http://schemas.microsoft.com/office/powerpoint/2010/main" val="1865146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710</TotalTime>
  <Words>416</Words>
  <Application>Microsoft Macintosh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Pivot Tables (and Pivot Charts) to the Rescue! </vt:lpstr>
      <vt:lpstr>Training Workshop Agenda</vt:lpstr>
      <vt:lpstr>Learning Objectives</vt:lpstr>
      <vt:lpstr>Part 1 – Pivot Table Overview</vt:lpstr>
      <vt:lpstr>Part 2 – Pivot Chart Overview</vt:lpstr>
      <vt:lpstr>Part 3 - Question-based Approach to Analysis</vt:lpstr>
      <vt:lpstr>Intro to Pivot Tables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NORVILLE, DERECK</dc:creator>
  <cp:lastModifiedBy>Office 2004 Test Drive User</cp:lastModifiedBy>
  <cp:revision>23</cp:revision>
  <dcterms:created xsi:type="dcterms:W3CDTF">2014-06-17T13:35:31Z</dcterms:created>
  <dcterms:modified xsi:type="dcterms:W3CDTF">2015-06-19T22:24:21Z</dcterms:modified>
</cp:coreProperties>
</file>