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27"/>
  </p:notesMasterIdLst>
  <p:handoutMasterIdLst>
    <p:handoutMasterId r:id="rId28"/>
  </p:handoutMasterIdLst>
  <p:sldIdLst>
    <p:sldId id="256" r:id="rId2"/>
    <p:sldId id="338" r:id="rId3"/>
    <p:sldId id="356" r:id="rId4"/>
    <p:sldId id="345" r:id="rId5"/>
    <p:sldId id="346" r:id="rId6"/>
    <p:sldId id="339" r:id="rId7"/>
    <p:sldId id="347" r:id="rId8"/>
    <p:sldId id="344" r:id="rId9"/>
    <p:sldId id="341" r:id="rId10"/>
    <p:sldId id="343" r:id="rId11"/>
    <p:sldId id="342" r:id="rId12"/>
    <p:sldId id="348" r:id="rId13"/>
    <p:sldId id="349" r:id="rId14"/>
    <p:sldId id="358" r:id="rId15"/>
    <p:sldId id="351" r:id="rId16"/>
    <p:sldId id="350" r:id="rId17"/>
    <p:sldId id="354" r:id="rId18"/>
    <p:sldId id="352" r:id="rId19"/>
    <p:sldId id="353" r:id="rId20"/>
    <p:sldId id="359" r:id="rId21"/>
    <p:sldId id="362" r:id="rId22"/>
    <p:sldId id="363" r:id="rId23"/>
    <p:sldId id="360" r:id="rId24"/>
    <p:sldId id="361" r:id="rId25"/>
    <p:sldId id="364"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005283"/>
    <a:srgbClr val="C7CBD4"/>
    <a:srgbClr val="0098DB"/>
    <a:srgbClr val="A4AEB5"/>
    <a:srgbClr val="4BD1F8"/>
    <a:srgbClr val="4FC1EE"/>
    <a:srgbClr val="43A2E8"/>
    <a:srgbClr val="379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Objects="1">
      <p:cViewPr varScale="1">
        <p:scale>
          <a:sx n="70" d="100"/>
          <a:sy n="70" d="100"/>
        </p:scale>
        <p:origin x="1386" y="72"/>
      </p:cViewPr>
      <p:guideLst>
        <p:guide orient="horz" pos="2160"/>
        <p:guide pos="2880"/>
      </p:guideLst>
    </p:cSldViewPr>
  </p:slideViewPr>
  <p:outlineViewPr>
    <p:cViewPr>
      <p:scale>
        <a:sx n="33" d="100"/>
        <a:sy n="33" d="100"/>
      </p:scale>
      <p:origin x="0" y="-109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0" charset="0"/>
                <a:ea typeface="Geneva" pitchFamily="-110"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EC6391B2-152C-4CBC-AEC6-0295ABB29DE8}" type="datetime1">
              <a:rPr lang="en-US" altLang="en-US"/>
              <a:pPr/>
              <a:t>6/16/2015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0" charset="0"/>
                <a:ea typeface="Geneva" pitchFamily="-110"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7739466-64B5-465C-9FC9-CD064D5F6FC3}" type="slidenum">
              <a:rPr lang="en-US" altLang="en-US"/>
              <a:pPr/>
              <a:t>‹#›</a:t>
            </a:fld>
            <a:endParaRPr lang="en-US" altLang="en-US"/>
          </a:p>
        </p:txBody>
      </p:sp>
    </p:spTree>
    <p:extLst>
      <p:ext uri="{BB962C8B-B14F-4D97-AF65-F5344CB8AC3E}">
        <p14:creationId xmlns:p14="http://schemas.microsoft.com/office/powerpoint/2010/main" val="2862702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10" charset="0"/>
                <a:ea typeface="Geneva" pitchFamily="-110"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2F4DBF3-BC35-47DF-8932-0DCEC34565C9}" type="datetime1">
              <a:rPr lang="en-US" altLang="en-US"/>
              <a:pPr/>
              <a:t>6/16/2015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10" charset="0"/>
                <a:ea typeface="Geneva" pitchFamily="-110"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21B5FFF-93C1-4C52-9A93-4A599EF7BD99}" type="slidenum">
              <a:rPr lang="en-US" altLang="en-US"/>
              <a:pPr/>
              <a:t>‹#›</a:t>
            </a:fld>
            <a:endParaRPr lang="en-US" altLang="en-US"/>
          </a:p>
        </p:txBody>
      </p:sp>
    </p:spTree>
    <p:extLst>
      <p:ext uri="{BB962C8B-B14F-4D97-AF65-F5344CB8AC3E}">
        <p14:creationId xmlns:p14="http://schemas.microsoft.com/office/powerpoint/2010/main" val="2809250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Geneva"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Geneva" pitchFamily="-107"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Geneva"/>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Geneva"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D946B3F-2722-4547-BEA3-A8CB732B4A0D}" type="slidenum">
              <a:rPr lang="en-US" altLang="en-US" sz="1200">
                <a:latin typeface="Calibri" pitchFamily="34" charset="0"/>
              </a:rPr>
              <a:pPr eaLnBrk="1" hangingPunct="1"/>
              <a:t>1</a:t>
            </a:fld>
            <a:endParaRPr lang="en-US" altLang="en-US" sz="1200">
              <a:latin typeface="Calibri" pitchFamily="34" charset="0"/>
            </a:endParaRPr>
          </a:p>
        </p:txBody>
      </p:sp>
    </p:spTree>
    <p:extLst>
      <p:ext uri="{BB962C8B-B14F-4D97-AF65-F5344CB8AC3E}">
        <p14:creationId xmlns:p14="http://schemas.microsoft.com/office/powerpoint/2010/main" val="258275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10</a:t>
            </a:fld>
            <a:endParaRPr lang="en-US" altLang="en-US"/>
          </a:p>
        </p:txBody>
      </p:sp>
    </p:spTree>
    <p:extLst>
      <p:ext uri="{BB962C8B-B14F-4D97-AF65-F5344CB8AC3E}">
        <p14:creationId xmlns:p14="http://schemas.microsoft.com/office/powerpoint/2010/main" val="390650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(33)</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11</a:t>
            </a:fld>
            <a:endParaRPr lang="en-US" altLang="en-US"/>
          </a:p>
        </p:txBody>
      </p:sp>
    </p:spTree>
    <p:extLst>
      <p:ext uri="{BB962C8B-B14F-4D97-AF65-F5344CB8AC3E}">
        <p14:creationId xmlns:p14="http://schemas.microsoft.com/office/powerpoint/2010/main" val="68951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(35)</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12</a:t>
            </a:fld>
            <a:endParaRPr lang="en-US" altLang="en-US"/>
          </a:p>
        </p:txBody>
      </p:sp>
    </p:spTree>
    <p:extLst>
      <p:ext uri="{BB962C8B-B14F-4D97-AF65-F5344CB8AC3E}">
        <p14:creationId xmlns:p14="http://schemas.microsoft.com/office/powerpoint/2010/main" val="258886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(37)</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13</a:t>
            </a:fld>
            <a:endParaRPr lang="en-US" altLang="en-US"/>
          </a:p>
        </p:txBody>
      </p:sp>
    </p:spTree>
    <p:extLst>
      <p:ext uri="{BB962C8B-B14F-4D97-AF65-F5344CB8AC3E}">
        <p14:creationId xmlns:p14="http://schemas.microsoft.com/office/powerpoint/2010/main" val="271267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(40)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14</a:t>
            </a:fld>
            <a:endParaRPr lang="en-US" altLang="en-US"/>
          </a:p>
        </p:txBody>
      </p:sp>
    </p:spTree>
    <p:extLst>
      <p:ext uri="{BB962C8B-B14F-4D97-AF65-F5344CB8AC3E}">
        <p14:creationId xmlns:p14="http://schemas.microsoft.com/office/powerpoint/2010/main" val="10422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 ask if anyone has done this.</a:t>
            </a:r>
            <a:r>
              <a:rPr lang="en-US" baseline="0" dirty="0" smtClean="0"/>
              <a:t> Discuss why it is effective. (45)</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15</a:t>
            </a:fld>
            <a:endParaRPr lang="en-US" altLang="en-US"/>
          </a:p>
        </p:txBody>
      </p:sp>
    </p:spTree>
    <p:extLst>
      <p:ext uri="{BB962C8B-B14F-4D97-AF65-F5344CB8AC3E}">
        <p14:creationId xmlns:p14="http://schemas.microsoft.com/office/powerpoint/2010/main" val="183441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(1</a:t>
            </a:r>
            <a:r>
              <a:rPr lang="en-US" baseline="0" dirty="0" smtClean="0"/>
              <a:t> </a:t>
            </a:r>
            <a:r>
              <a:rPr lang="en-US" baseline="0" dirty="0" err="1" smtClean="0"/>
              <a:t>hr</a:t>
            </a:r>
            <a:r>
              <a:rPr lang="en-US" baseline="0" dirty="0" smtClean="0"/>
              <a:t> 15)</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16</a:t>
            </a:fld>
            <a:endParaRPr lang="en-US" altLang="en-US"/>
          </a:p>
        </p:txBody>
      </p:sp>
    </p:spTree>
    <p:extLst>
      <p:ext uri="{BB962C8B-B14F-4D97-AF65-F5344CB8AC3E}">
        <p14:creationId xmlns:p14="http://schemas.microsoft.com/office/powerpoint/2010/main" val="1721638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(1 </a:t>
            </a:r>
            <a:r>
              <a:rPr lang="en-US" dirty="0" err="1" smtClean="0"/>
              <a:t>hr</a:t>
            </a:r>
            <a:r>
              <a:rPr lang="en-US" dirty="0" smtClean="0"/>
              <a:t> 20)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17</a:t>
            </a:fld>
            <a:endParaRPr lang="en-US" altLang="en-US"/>
          </a:p>
        </p:txBody>
      </p:sp>
    </p:spTree>
    <p:extLst>
      <p:ext uri="{BB962C8B-B14F-4D97-AF65-F5344CB8AC3E}">
        <p14:creationId xmlns:p14="http://schemas.microsoft.com/office/powerpoint/2010/main" val="8616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(1</a:t>
            </a:r>
            <a:r>
              <a:rPr lang="en-US" baseline="0" dirty="0" smtClean="0"/>
              <a:t> hour 30)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18</a:t>
            </a:fld>
            <a:endParaRPr lang="en-US" altLang="en-US"/>
          </a:p>
        </p:txBody>
      </p:sp>
    </p:spTree>
    <p:extLst>
      <p:ext uri="{BB962C8B-B14F-4D97-AF65-F5344CB8AC3E}">
        <p14:creationId xmlns:p14="http://schemas.microsoft.com/office/powerpoint/2010/main" val="3742324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(1 hour 45)</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19</a:t>
            </a:fld>
            <a:endParaRPr lang="en-US" altLang="en-US"/>
          </a:p>
        </p:txBody>
      </p:sp>
    </p:spTree>
    <p:extLst>
      <p:ext uri="{BB962C8B-B14F-4D97-AF65-F5344CB8AC3E}">
        <p14:creationId xmlns:p14="http://schemas.microsoft.com/office/powerpoint/2010/main" val="297873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a:t>
            </a:fld>
            <a:endParaRPr lang="en-US" altLang="en-US"/>
          </a:p>
        </p:txBody>
      </p:sp>
    </p:spTree>
    <p:extLst>
      <p:ext uri="{BB962C8B-B14F-4D97-AF65-F5344CB8AC3E}">
        <p14:creationId xmlns:p14="http://schemas.microsoft.com/office/powerpoint/2010/main" val="50200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(1</a:t>
            </a:r>
            <a:r>
              <a:rPr lang="en-US" baseline="0" dirty="0" smtClean="0"/>
              <a:t> hour 55)</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20</a:t>
            </a:fld>
            <a:endParaRPr lang="en-US" altLang="en-US"/>
          </a:p>
        </p:txBody>
      </p:sp>
    </p:spTree>
    <p:extLst>
      <p:ext uri="{BB962C8B-B14F-4D97-AF65-F5344CB8AC3E}">
        <p14:creationId xmlns:p14="http://schemas.microsoft.com/office/powerpoint/2010/main" val="197639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(2</a:t>
            </a:r>
            <a:r>
              <a:rPr lang="en-US" baseline="0" dirty="0" smtClean="0"/>
              <a:t> hours</a:t>
            </a:r>
            <a:r>
              <a:rPr lang="en-US" dirty="0" smtClean="0"/>
              <a:t>)</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21</a:t>
            </a:fld>
            <a:endParaRPr lang="en-US" altLang="en-US"/>
          </a:p>
        </p:txBody>
      </p:sp>
    </p:spTree>
    <p:extLst>
      <p:ext uri="{BB962C8B-B14F-4D97-AF65-F5344CB8AC3E}">
        <p14:creationId xmlns:p14="http://schemas.microsoft.com/office/powerpoint/2010/main" val="3436637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(2</a:t>
            </a:r>
            <a:r>
              <a:rPr lang="en-US" baseline="0" dirty="0" smtClean="0"/>
              <a:t> hours 2)</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22</a:t>
            </a:fld>
            <a:endParaRPr lang="en-US" altLang="en-US"/>
          </a:p>
        </p:txBody>
      </p:sp>
    </p:spTree>
    <p:extLst>
      <p:ext uri="{BB962C8B-B14F-4D97-AF65-F5344CB8AC3E}">
        <p14:creationId xmlns:p14="http://schemas.microsoft.com/office/powerpoint/2010/main" val="3531451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(2 hours 17)</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23</a:t>
            </a:fld>
            <a:endParaRPr lang="en-US" altLang="en-US"/>
          </a:p>
        </p:txBody>
      </p:sp>
    </p:spTree>
    <p:extLst>
      <p:ext uri="{BB962C8B-B14F-4D97-AF65-F5344CB8AC3E}">
        <p14:creationId xmlns:p14="http://schemas.microsoft.com/office/powerpoint/2010/main" val="1933268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(2 hours 50)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24</a:t>
            </a:fld>
            <a:endParaRPr lang="en-US" altLang="en-US"/>
          </a:p>
        </p:txBody>
      </p:sp>
    </p:spTree>
    <p:extLst>
      <p:ext uri="{BB962C8B-B14F-4D97-AF65-F5344CB8AC3E}">
        <p14:creationId xmlns:p14="http://schemas.microsoft.com/office/powerpoint/2010/main" val="914749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5 (3</a:t>
            </a:r>
            <a:r>
              <a:rPr lang="en-US" baseline="0" smtClean="0"/>
              <a:t> hours)</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25</a:t>
            </a:fld>
            <a:endParaRPr lang="en-US" altLang="en-US"/>
          </a:p>
        </p:txBody>
      </p:sp>
    </p:spTree>
    <p:extLst>
      <p:ext uri="{BB962C8B-B14F-4D97-AF65-F5344CB8AC3E}">
        <p14:creationId xmlns:p14="http://schemas.microsoft.com/office/powerpoint/2010/main" val="27870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(4)</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3</a:t>
            </a:fld>
            <a:endParaRPr lang="en-US" altLang="en-US"/>
          </a:p>
        </p:txBody>
      </p:sp>
    </p:spTree>
    <p:extLst>
      <p:ext uri="{BB962C8B-B14F-4D97-AF65-F5344CB8AC3E}">
        <p14:creationId xmlns:p14="http://schemas.microsoft.com/office/powerpoint/2010/main" val="409240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(8)</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4</a:t>
            </a:fld>
            <a:endParaRPr lang="en-US" altLang="en-US"/>
          </a:p>
        </p:txBody>
      </p:sp>
    </p:spTree>
    <p:extLst>
      <p:ext uri="{BB962C8B-B14F-4D97-AF65-F5344CB8AC3E}">
        <p14:creationId xmlns:p14="http://schemas.microsoft.com/office/powerpoint/2010/main" val="176246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(10)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5</a:t>
            </a:fld>
            <a:endParaRPr lang="en-US" altLang="en-US"/>
          </a:p>
        </p:txBody>
      </p:sp>
    </p:spTree>
    <p:extLst>
      <p:ext uri="{BB962C8B-B14F-4D97-AF65-F5344CB8AC3E}">
        <p14:creationId xmlns:p14="http://schemas.microsoft.com/office/powerpoint/2010/main" val="22406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(20)</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6</a:t>
            </a:fld>
            <a:endParaRPr lang="en-US" altLang="en-US"/>
          </a:p>
        </p:txBody>
      </p:sp>
    </p:spTree>
    <p:extLst>
      <p:ext uri="{BB962C8B-B14F-4D97-AF65-F5344CB8AC3E}">
        <p14:creationId xmlns:p14="http://schemas.microsoft.com/office/powerpoint/2010/main" val="67131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(23)</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7</a:t>
            </a:fld>
            <a:endParaRPr lang="en-US" altLang="en-US"/>
          </a:p>
        </p:txBody>
      </p:sp>
    </p:spTree>
    <p:extLst>
      <p:ext uri="{BB962C8B-B14F-4D97-AF65-F5344CB8AC3E}">
        <p14:creationId xmlns:p14="http://schemas.microsoft.com/office/powerpoint/2010/main" val="423138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(26)</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8</a:t>
            </a:fld>
            <a:endParaRPr lang="en-US" altLang="en-US"/>
          </a:p>
        </p:txBody>
      </p:sp>
    </p:spTree>
    <p:extLst>
      <p:ext uri="{BB962C8B-B14F-4D97-AF65-F5344CB8AC3E}">
        <p14:creationId xmlns:p14="http://schemas.microsoft.com/office/powerpoint/2010/main" val="370522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(29)</a:t>
            </a:r>
            <a:endParaRPr lang="en-US" dirty="0"/>
          </a:p>
        </p:txBody>
      </p:sp>
      <p:sp>
        <p:nvSpPr>
          <p:cNvPr id="4" name="Slide Number Placeholder 3"/>
          <p:cNvSpPr>
            <a:spLocks noGrp="1"/>
          </p:cNvSpPr>
          <p:nvPr>
            <p:ph type="sldNum" sz="quarter" idx="10"/>
          </p:nvPr>
        </p:nvSpPr>
        <p:spPr/>
        <p:txBody>
          <a:bodyPr/>
          <a:lstStyle/>
          <a:p>
            <a:fld id="{721B5FFF-93C1-4C52-9A93-4A599EF7BD99}" type="slidenum">
              <a:rPr lang="en-US" altLang="en-US" smtClean="0"/>
              <a:pPr/>
              <a:t>9</a:t>
            </a:fld>
            <a:endParaRPr lang="en-US" altLang="en-US"/>
          </a:p>
        </p:txBody>
      </p:sp>
    </p:spTree>
    <p:extLst>
      <p:ext uri="{BB962C8B-B14F-4D97-AF65-F5344CB8AC3E}">
        <p14:creationId xmlns:p14="http://schemas.microsoft.com/office/powerpoint/2010/main" val="1084461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l text">
    <p:spTree>
      <p:nvGrpSpPr>
        <p:cNvPr id="1" name=""/>
        <p:cNvGrpSpPr/>
        <p:nvPr/>
      </p:nvGrpSpPr>
      <p:grpSpPr>
        <a:xfrm>
          <a:off x="0" y="0"/>
          <a:ext cx="0" cy="0"/>
          <a:chOff x="0" y="0"/>
          <a:chExt cx="0" cy="0"/>
        </a:xfrm>
      </p:grpSpPr>
      <p:cxnSp>
        <p:nvCxnSpPr>
          <p:cNvPr id="4" name="Straight Connector 3"/>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5" name="TextBox 4"/>
          <p:cNvSpPr txBox="1"/>
          <p:nvPr userDrawn="1"/>
        </p:nvSpPr>
        <p:spPr>
          <a:xfrm>
            <a:off x="381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dirty="0" smtClean="0">
                <a:solidFill>
                  <a:srgbClr val="005283"/>
                </a:solidFill>
              </a:rPr>
              <a:t>District of Columbia Public Schools  </a:t>
            </a:r>
            <a:r>
              <a:rPr lang="en-US" sz="900" dirty="0" smtClean="0">
                <a:solidFill>
                  <a:srgbClr val="BFBFBF"/>
                </a:solidFill>
              </a:rPr>
              <a:t>|</a:t>
            </a:r>
            <a:r>
              <a:rPr lang="en-US" sz="900" dirty="0" smtClean="0">
                <a:solidFill>
                  <a:srgbClr val="005283"/>
                </a:solidFill>
              </a:rPr>
              <a:t>  1200 First Street, NE  </a:t>
            </a:r>
            <a:r>
              <a:rPr lang="en-US" sz="900" dirty="0" smtClean="0">
                <a:solidFill>
                  <a:srgbClr val="BFBFBF"/>
                </a:solidFill>
              </a:rPr>
              <a:t>|</a:t>
            </a:r>
            <a:r>
              <a:rPr lang="en-US" sz="900" dirty="0" smtClean="0">
                <a:solidFill>
                  <a:srgbClr val="005283"/>
                </a:solidFill>
              </a:rPr>
              <a:t>  Washington, DC  20002 </a:t>
            </a:r>
            <a:r>
              <a:rPr lang="en-US" sz="900" dirty="0" smtClean="0">
                <a:solidFill>
                  <a:srgbClr val="BFBFBF"/>
                </a:solidFill>
              </a:rPr>
              <a:t> |  </a:t>
            </a:r>
            <a:r>
              <a:rPr lang="en-US" sz="900" dirty="0" smtClean="0">
                <a:solidFill>
                  <a:srgbClr val="005283"/>
                </a:solidFill>
              </a:rPr>
              <a:t>T  202.442.5885 </a:t>
            </a:r>
            <a:r>
              <a:rPr lang="en-US" sz="900" dirty="0" smtClean="0">
                <a:solidFill>
                  <a:srgbClr val="BFBFBF"/>
                </a:solidFill>
              </a:rPr>
              <a:t> |  </a:t>
            </a:r>
            <a:r>
              <a:rPr lang="en-US" sz="900" dirty="0" smtClean="0">
                <a:solidFill>
                  <a:srgbClr val="005283"/>
                </a:solidFill>
              </a:rPr>
              <a:t>F  202.442.5026 </a:t>
            </a:r>
            <a:r>
              <a:rPr lang="en-US" sz="900" dirty="0" smtClean="0">
                <a:solidFill>
                  <a:srgbClr val="BFBFBF"/>
                </a:solidFill>
              </a:rPr>
              <a:t> |  </a:t>
            </a:r>
            <a:r>
              <a:rPr lang="en-US" sz="900" dirty="0" smtClean="0">
                <a:solidFill>
                  <a:srgbClr val="005283"/>
                </a:solidFill>
              </a:rPr>
              <a:t>dcps.dc.gov</a:t>
            </a:r>
            <a:endParaRPr lang="en-US" sz="1800" dirty="0" smtClean="0">
              <a:solidFill>
                <a:srgbClr val="005283"/>
              </a:solidFill>
            </a:endParaRPr>
          </a:p>
        </p:txBody>
      </p:sp>
      <p:pic>
        <p:nvPicPr>
          <p:cNvPr id="6"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2743200"/>
            <a:ext cx="8382000" cy="3352800"/>
          </a:xfrm>
        </p:spPr>
        <p:txBody>
          <a:bodyPr anchor="t">
            <a:normAutofit/>
          </a:bodyPr>
          <a:lstStyle>
            <a:lvl1pPr>
              <a:lnSpc>
                <a:spcPct val="90000"/>
              </a:lnSpc>
              <a:defRPr sz="4800" spc="-1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8382000" cy="381000"/>
          </a:xfrm>
        </p:spPr>
        <p:txBody>
          <a:bodyPr anchor="b"/>
          <a:lstStyle>
            <a:lvl1pPr marL="0" indent="0">
              <a:buNone/>
              <a:defRPr sz="2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2247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7" name="Straight Connector 6"/>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 name="Straight Connector 7"/>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685799"/>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2" name="Table Placeholder 11"/>
          <p:cNvSpPr>
            <a:spLocks noGrp="1"/>
          </p:cNvSpPr>
          <p:nvPr>
            <p:ph type="tbl" sz="quarter" idx="13"/>
          </p:nvPr>
        </p:nvSpPr>
        <p:spPr>
          <a:xfrm>
            <a:off x="381000" y="2362200"/>
            <a:ext cx="8382000" cy="3886200"/>
          </a:xfrm>
        </p:spPr>
        <p:txBody>
          <a:bodyPr/>
          <a:lstStyle>
            <a:lvl1pPr>
              <a:buClr>
                <a:srgbClr val="0098DB"/>
              </a:buClr>
              <a:buFontTx/>
              <a:buNone/>
              <a:defRPr sz="1600"/>
            </a:lvl1pPr>
          </a:lstStyle>
          <a:p>
            <a:pPr lvl="0"/>
            <a:endParaRPr lang="en-US" noProof="0" dirty="0"/>
          </a:p>
        </p:txBody>
      </p:sp>
      <p:sp>
        <p:nvSpPr>
          <p:cNvPr id="9" name="Date Placeholder 3"/>
          <p:cNvSpPr>
            <a:spLocks noGrp="1"/>
          </p:cNvSpPr>
          <p:nvPr>
            <p:ph type="dt" sz="half" idx="14"/>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2015</a:t>
            </a:r>
          </a:p>
        </p:txBody>
      </p:sp>
      <p:sp>
        <p:nvSpPr>
          <p:cNvPr id="10" name="Slide Number Placeholder 5"/>
          <p:cNvSpPr>
            <a:spLocks noGrp="1"/>
          </p:cNvSpPr>
          <p:nvPr>
            <p:ph type="sldNum" sz="quarter" idx="15"/>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E2028F08-A22A-4061-90EE-4A343F6B802F}" type="slidenum">
              <a:rPr lang="en-US" altLang="en-US"/>
              <a:pPr/>
              <a:t>‹#›</a:t>
            </a:fld>
            <a:endParaRPr lang="en-US" altLang="en-US"/>
          </a:p>
        </p:txBody>
      </p:sp>
    </p:spTree>
    <p:extLst>
      <p:ext uri="{BB962C8B-B14F-4D97-AF65-F5344CB8AC3E}">
        <p14:creationId xmlns:p14="http://schemas.microsoft.com/office/powerpoint/2010/main" val="126548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hotos with captions">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9" name="Straight Connector 8"/>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0" name="Straight Connector 9"/>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4953000"/>
            <a:ext cx="4038600" cy="914400"/>
          </a:xfrm>
        </p:spPr>
        <p:txBody>
          <a:bodyPr/>
          <a:lstStyle>
            <a:lvl1pPr marL="0">
              <a:buClr>
                <a:srgbClr val="0098DB"/>
              </a:buClr>
              <a:buFont typeface="Wingdings" charset="2"/>
              <a:buNone/>
              <a:defRPr sz="1400">
                <a:solidFill>
                  <a:srgbClr val="A4AEB5"/>
                </a:solidFill>
              </a:defRPr>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1" name="Picture Placeholder 10"/>
          <p:cNvSpPr>
            <a:spLocks noGrp="1"/>
          </p:cNvSpPr>
          <p:nvPr>
            <p:ph type="pic" sz="quarter" idx="13"/>
          </p:nvPr>
        </p:nvSpPr>
        <p:spPr>
          <a:xfrm>
            <a:off x="381000" y="1752600"/>
            <a:ext cx="4038600" cy="3124200"/>
          </a:xfrm>
        </p:spPr>
        <p:txBody>
          <a:bodyPr/>
          <a:lstStyle>
            <a:lvl1pPr>
              <a:buFontTx/>
              <a:buNone/>
              <a:defRPr sz="1800"/>
            </a:lvl1pPr>
          </a:lstStyle>
          <a:p>
            <a:pPr lvl="0"/>
            <a:endParaRPr lang="en-US" noProof="0" dirty="0"/>
          </a:p>
        </p:txBody>
      </p:sp>
      <p:sp>
        <p:nvSpPr>
          <p:cNvPr id="12" name="Content Placeholder 2"/>
          <p:cNvSpPr>
            <a:spLocks noGrp="1"/>
          </p:cNvSpPr>
          <p:nvPr>
            <p:ph idx="14"/>
          </p:nvPr>
        </p:nvSpPr>
        <p:spPr>
          <a:xfrm>
            <a:off x="4724400" y="4953000"/>
            <a:ext cx="4038600" cy="914400"/>
          </a:xfrm>
        </p:spPr>
        <p:txBody>
          <a:bodyPr/>
          <a:lstStyle>
            <a:lvl1pPr marL="0">
              <a:buClr>
                <a:srgbClr val="0098DB"/>
              </a:buClr>
              <a:buFont typeface="Wingdings" charset="2"/>
              <a:buNone/>
              <a:defRPr sz="1400">
                <a:solidFill>
                  <a:srgbClr val="A4AEB5"/>
                </a:solidFill>
              </a:defRPr>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4" name="Picture Placeholder 10"/>
          <p:cNvSpPr>
            <a:spLocks noGrp="1"/>
          </p:cNvSpPr>
          <p:nvPr>
            <p:ph type="pic" sz="quarter" idx="15"/>
          </p:nvPr>
        </p:nvSpPr>
        <p:spPr>
          <a:xfrm>
            <a:off x="4724400" y="1752600"/>
            <a:ext cx="4038600" cy="3124200"/>
          </a:xfrm>
        </p:spPr>
        <p:txBody>
          <a:bodyPr/>
          <a:lstStyle>
            <a:lvl1pPr>
              <a:buFontTx/>
              <a:buNone/>
              <a:defRPr sz="1800"/>
            </a:lvl1pPr>
          </a:lstStyle>
          <a:p>
            <a:pPr lvl="0"/>
            <a:endParaRPr lang="en-US" noProof="0" dirty="0"/>
          </a:p>
        </p:txBody>
      </p:sp>
      <p:sp>
        <p:nvSpPr>
          <p:cNvPr id="15" name="Date Placeholder 3"/>
          <p:cNvSpPr>
            <a:spLocks noGrp="1"/>
          </p:cNvSpPr>
          <p:nvPr>
            <p:ph type="dt" sz="half" idx="16"/>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16" name="Slide Number Placeholder 5"/>
          <p:cNvSpPr>
            <a:spLocks noGrp="1"/>
          </p:cNvSpPr>
          <p:nvPr>
            <p:ph type="sldNum" sz="quarter" idx="17"/>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CFC2C181-B8FC-4FDB-B6A5-56DB241ECDAD}" type="slidenum">
              <a:rPr lang="en-US" altLang="en-US"/>
              <a:pPr/>
              <a:t>‹#›</a:t>
            </a:fld>
            <a:endParaRPr lang="en-US" altLang="en-US"/>
          </a:p>
        </p:txBody>
      </p:sp>
    </p:spTree>
    <p:extLst>
      <p:ext uri="{BB962C8B-B14F-4D97-AF65-F5344CB8AC3E}">
        <p14:creationId xmlns:p14="http://schemas.microsoft.com/office/powerpoint/2010/main" val="1853948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ntro">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5" name="Straight Connector 4"/>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3" name="Content Placeholder 2"/>
          <p:cNvSpPr>
            <a:spLocks noGrp="1"/>
          </p:cNvSpPr>
          <p:nvPr>
            <p:ph idx="1"/>
          </p:nvPr>
        </p:nvSpPr>
        <p:spPr>
          <a:xfrm>
            <a:off x="381000" y="914400"/>
            <a:ext cx="8382000" cy="5211763"/>
          </a:xfrm>
        </p:spPr>
        <p:txBody>
          <a:bodyPr/>
          <a:lstStyle>
            <a:lvl1pPr marL="0">
              <a:lnSpc>
                <a:spcPct val="120000"/>
              </a:lnSpc>
              <a:spcBef>
                <a:spcPts val="600"/>
              </a:spcBef>
              <a:buClr>
                <a:srgbClr val="0098DB"/>
              </a:buClr>
              <a:buFontTx/>
              <a:buNone/>
              <a:defRPr sz="2000">
                <a:solidFill>
                  <a:srgbClr val="A4AEB5"/>
                </a:solidFill>
              </a:defRPr>
            </a:lvl1pPr>
            <a:lvl2pPr>
              <a:buClr>
                <a:srgbClr val="0098DB"/>
              </a:buClr>
              <a:buFontTx/>
              <a:buNone/>
              <a:defRPr sz="1800"/>
            </a:lvl2pPr>
            <a:lvl3pPr>
              <a:buClr>
                <a:srgbClr val="0098DB"/>
              </a:buClr>
              <a:buFontTx/>
              <a:buNone/>
              <a:defRPr sz="1600"/>
            </a:lvl3pPr>
            <a:lvl4pPr>
              <a:buClr>
                <a:srgbClr val="0098DB"/>
              </a:buClr>
              <a:buFontTx/>
              <a:buNone/>
              <a:defRPr sz="1400"/>
            </a:lvl4pPr>
            <a:lvl5pPr>
              <a:buClr>
                <a:srgbClr val="0098DB"/>
              </a:buClr>
              <a:buFontTx/>
              <a:buNone/>
              <a:defRPr/>
            </a:lvl5pPr>
          </a:lstStyle>
          <a:p>
            <a:pPr lvl="0"/>
            <a:r>
              <a:rPr lang="en-US" dirty="0" smtClean="0"/>
              <a:t>Click to edit Master text styles</a:t>
            </a:r>
          </a:p>
        </p:txBody>
      </p:sp>
      <p:sp>
        <p:nvSpPr>
          <p:cNvPr id="10" name="Text Placeholder 10"/>
          <p:cNvSpPr>
            <a:spLocks noGrp="1"/>
          </p:cNvSpPr>
          <p:nvPr>
            <p:ph type="body" sz="quarter" idx="12"/>
          </p:nvPr>
        </p:nvSpPr>
        <p:spPr>
          <a:xfrm>
            <a:off x="381000" y="381000"/>
            <a:ext cx="8382000" cy="276225"/>
          </a:xfrm>
        </p:spPr>
        <p:txBody>
          <a:bodyPr/>
          <a:lstStyle>
            <a:lvl1pPr>
              <a:buNone/>
              <a:defRPr sz="1100" b="1">
                <a:solidFill>
                  <a:schemeClr val="bg1"/>
                </a:solidFill>
              </a:defRPr>
            </a:lvl1pPr>
            <a:lvl2pPr>
              <a:buNone/>
              <a:defRPr sz="1100" b="1">
                <a:solidFill>
                  <a:schemeClr val="bg1"/>
                </a:solidFill>
              </a:defRPr>
            </a:lvl2pPr>
            <a:lvl3pPr>
              <a:buNone/>
              <a:defRPr sz="1100" b="1">
                <a:solidFill>
                  <a:schemeClr val="bg1"/>
                </a:solidFill>
              </a:defRPr>
            </a:lvl3pPr>
            <a:lvl4pPr>
              <a:buNone/>
              <a:defRPr sz="1100" b="1">
                <a:solidFill>
                  <a:schemeClr val="bg1"/>
                </a:solidFill>
              </a:defRPr>
            </a:lvl4pPr>
            <a:lvl5pPr>
              <a:buNone/>
              <a:defRPr sz="1100" b="1">
                <a:solidFill>
                  <a:schemeClr val="bg1"/>
                </a:solidFill>
              </a:defRPr>
            </a:lvl5pPr>
          </a:lstStyle>
          <a:p>
            <a:pPr lvl="0"/>
            <a:r>
              <a:rPr lang="en-US" dirty="0" smtClean="0"/>
              <a:t>Click to edit Master text styles</a:t>
            </a:r>
          </a:p>
        </p:txBody>
      </p:sp>
      <p:sp>
        <p:nvSpPr>
          <p:cNvPr id="6"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7"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D0DF6798-23CF-4E09-A949-9303BB8B2616}" type="slidenum">
              <a:rPr lang="en-US" altLang="en-US"/>
              <a:pPr/>
              <a:t>‹#›</a:t>
            </a:fld>
            <a:endParaRPr lang="en-US" altLang="en-US"/>
          </a:p>
        </p:txBody>
      </p:sp>
    </p:spTree>
    <p:extLst>
      <p:ext uri="{BB962C8B-B14F-4D97-AF65-F5344CB8AC3E}">
        <p14:creationId xmlns:p14="http://schemas.microsoft.com/office/powerpoint/2010/main" val="212644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cxnSp>
        <p:nvCxnSpPr>
          <p:cNvPr id="3" name="Straight Connector 2"/>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2590801"/>
            <a:ext cx="8382000" cy="1143000"/>
          </a:xfrm>
        </p:spPr>
        <p:txBody>
          <a:bodyPr anchor="ctr"/>
          <a:lstStyle>
            <a:lvl1pPr>
              <a:defRPr sz="4400" spc="-100">
                <a:solidFill>
                  <a:srgbClr val="005283"/>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5" name="Slide Number Placeholder 5"/>
          <p:cNvSpPr>
            <a:spLocks noGrp="1"/>
          </p:cNvSpPr>
          <p:nvPr>
            <p:ph type="sldNum" sz="quarter" idx="11"/>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0E0AA99E-F911-430D-A0B9-1351BFA2622B}" type="slidenum">
              <a:rPr lang="en-US" altLang="en-US"/>
              <a:pPr/>
              <a:t>‹#›</a:t>
            </a:fld>
            <a:endParaRPr lang="en-US" altLang="en-US"/>
          </a:p>
        </p:txBody>
      </p:sp>
    </p:spTree>
    <p:extLst>
      <p:ext uri="{BB962C8B-B14F-4D97-AF65-F5344CB8AC3E}">
        <p14:creationId xmlns:p14="http://schemas.microsoft.com/office/powerpoint/2010/main" val="191612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3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ertical photo">
    <p:spTree>
      <p:nvGrpSpPr>
        <p:cNvPr id="1" name=""/>
        <p:cNvGrpSpPr/>
        <p:nvPr/>
      </p:nvGrpSpPr>
      <p:grpSpPr>
        <a:xfrm>
          <a:off x="0" y="0"/>
          <a:ext cx="0" cy="0"/>
          <a:chOff x="0" y="0"/>
          <a:chExt cx="0" cy="0"/>
        </a:xfrm>
      </p:grpSpPr>
      <p:pic>
        <p:nvPicPr>
          <p:cNvPr id="5"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8" name="TextBox 7"/>
          <p:cNvSpPr txBox="1"/>
          <p:nvPr userDrawn="1"/>
        </p:nvSpPr>
        <p:spPr>
          <a:xfrm>
            <a:off x="381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dirty="0" smtClean="0">
                <a:solidFill>
                  <a:srgbClr val="005283"/>
                </a:solidFill>
              </a:rPr>
              <a:t>District of Columbia Public Schools  </a:t>
            </a:r>
            <a:r>
              <a:rPr lang="en-US" sz="900" dirty="0" smtClean="0">
                <a:solidFill>
                  <a:srgbClr val="BFBFBF"/>
                </a:solidFill>
              </a:rPr>
              <a:t>|</a:t>
            </a:r>
            <a:r>
              <a:rPr lang="en-US" sz="900" dirty="0" smtClean="0">
                <a:solidFill>
                  <a:srgbClr val="005283"/>
                </a:solidFill>
              </a:rPr>
              <a:t>  1200 First Street, NE  </a:t>
            </a:r>
            <a:r>
              <a:rPr lang="en-US" sz="900" dirty="0" smtClean="0">
                <a:solidFill>
                  <a:srgbClr val="BFBFBF"/>
                </a:solidFill>
              </a:rPr>
              <a:t>|</a:t>
            </a:r>
            <a:r>
              <a:rPr lang="en-US" sz="900" dirty="0" smtClean="0">
                <a:solidFill>
                  <a:srgbClr val="005283"/>
                </a:solidFill>
              </a:rPr>
              <a:t>  Washington, DC  20002 </a:t>
            </a:r>
            <a:r>
              <a:rPr lang="en-US" sz="900" dirty="0" smtClean="0">
                <a:solidFill>
                  <a:srgbClr val="BFBFBF"/>
                </a:solidFill>
              </a:rPr>
              <a:t> |  </a:t>
            </a:r>
            <a:r>
              <a:rPr lang="en-US" sz="900" dirty="0" smtClean="0">
                <a:solidFill>
                  <a:srgbClr val="005283"/>
                </a:solidFill>
              </a:rPr>
              <a:t>T  202.442.5885 </a:t>
            </a:r>
            <a:r>
              <a:rPr lang="en-US" sz="900" dirty="0" smtClean="0">
                <a:solidFill>
                  <a:srgbClr val="BFBFBF"/>
                </a:solidFill>
              </a:rPr>
              <a:t> |  </a:t>
            </a:r>
            <a:r>
              <a:rPr lang="en-US" sz="900" dirty="0" smtClean="0">
                <a:solidFill>
                  <a:srgbClr val="005283"/>
                </a:solidFill>
              </a:rPr>
              <a:t>F  202.442.5026 </a:t>
            </a:r>
            <a:r>
              <a:rPr lang="en-US" sz="900" dirty="0" smtClean="0">
                <a:solidFill>
                  <a:srgbClr val="BFBFBF"/>
                </a:solidFill>
              </a:rPr>
              <a:t> |  </a:t>
            </a:r>
            <a:r>
              <a:rPr lang="en-US" sz="900" dirty="0" smtClean="0">
                <a:solidFill>
                  <a:srgbClr val="005283"/>
                </a:solidFill>
              </a:rPr>
              <a:t>dcps.dc.gov</a:t>
            </a:r>
            <a:endParaRPr lang="en-US" sz="1800" dirty="0" smtClean="0">
              <a:solidFill>
                <a:srgbClr val="005283"/>
              </a:solidFill>
            </a:endParaRPr>
          </a:p>
        </p:txBody>
      </p:sp>
      <p:sp>
        <p:nvSpPr>
          <p:cNvPr id="2" name="Title 1"/>
          <p:cNvSpPr>
            <a:spLocks noGrp="1"/>
          </p:cNvSpPr>
          <p:nvPr>
            <p:ph type="ctrTitle"/>
          </p:nvPr>
        </p:nvSpPr>
        <p:spPr>
          <a:xfrm>
            <a:off x="381000" y="2743200"/>
            <a:ext cx="5334000" cy="3352800"/>
          </a:xfrm>
        </p:spPr>
        <p:txBody>
          <a:bodyPr anchor="t">
            <a:normAutofit/>
          </a:bodyPr>
          <a:lstStyle>
            <a:lvl1pPr>
              <a:defRPr sz="44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5334000" cy="381000"/>
          </a:xfrm>
        </p:spPr>
        <p:txBody>
          <a:bodyPr anchor="b"/>
          <a:lstStyle>
            <a:lvl1pPr marL="0" indent="0">
              <a:buNone/>
              <a:defRPr sz="22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Picture Placeholder 8"/>
          <p:cNvSpPr>
            <a:spLocks noGrp="1"/>
          </p:cNvSpPr>
          <p:nvPr>
            <p:ph type="pic" sz="quarter" idx="10"/>
          </p:nvPr>
        </p:nvSpPr>
        <p:spPr>
          <a:xfrm>
            <a:off x="5867400" y="2362200"/>
            <a:ext cx="2895600" cy="3733800"/>
          </a:xfrm>
        </p:spPr>
        <p:txBody>
          <a:bodyPr/>
          <a:lstStyle>
            <a:lvl1pPr>
              <a:buFontTx/>
              <a:buNone/>
              <a:defRPr sz="1800"/>
            </a:lvl1pPr>
          </a:lstStyle>
          <a:p>
            <a:pPr lvl="0"/>
            <a:endParaRPr lang="en-US" noProof="0" dirty="0"/>
          </a:p>
        </p:txBody>
      </p:sp>
    </p:spTree>
    <p:extLst>
      <p:ext uri="{BB962C8B-B14F-4D97-AF65-F5344CB8AC3E}">
        <p14:creationId xmlns:p14="http://schemas.microsoft.com/office/powerpoint/2010/main" val="405406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horizontal photo">
    <p:spTree>
      <p:nvGrpSpPr>
        <p:cNvPr id="1" name=""/>
        <p:cNvGrpSpPr/>
        <p:nvPr/>
      </p:nvGrpSpPr>
      <p:grpSpPr>
        <a:xfrm>
          <a:off x="0" y="0"/>
          <a:ext cx="0" cy="0"/>
          <a:chOff x="0" y="0"/>
          <a:chExt cx="0" cy="0"/>
        </a:xfrm>
      </p:grpSpPr>
      <p:cxnSp>
        <p:nvCxnSpPr>
          <p:cNvPr id="5" name="Straight Connector 4"/>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6" name="TextBox 5"/>
          <p:cNvSpPr txBox="1"/>
          <p:nvPr userDrawn="1"/>
        </p:nvSpPr>
        <p:spPr>
          <a:xfrm>
            <a:off x="381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dirty="0" smtClean="0">
                <a:solidFill>
                  <a:srgbClr val="005283"/>
                </a:solidFill>
              </a:rPr>
              <a:t>District of Columbia Public Schools  </a:t>
            </a:r>
            <a:r>
              <a:rPr lang="en-US" sz="900" dirty="0" smtClean="0">
                <a:solidFill>
                  <a:srgbClr val="BFBFBF"/>
                </a:solidFill>
              </a:rPr>
              <a:t>|</a:t>
            </a:r>
            <a:r>
              <a:rPr lang="en-US" sz="900" dirty="0" smtClean="0">
                <a:solidFill>
                  <a:srgbClr val="005283"/>
                </a:solidFill>
              </a:rPr>
              <a:t>  1200 First Street, NE  </a:t>
            </a:r>
            <a:r>
              <a:rPr lang="en-US" sz="900" dirty="0" smtClean="0">
                <a:solidFill>
                  <a:srgbClr val="BFBFBF"/>
                </a:solidFill>
              </a:rPr>
              <a:t>|</a:t>
            </a:r>
            <a:r>
              <a:rPr lang="en-US" sz="900" dirty="0" smtClean="0">
                <a:solidFill>
                  <a:srgbClr val="005283"/>
                </a:solidFill>
              </a:rPr>
              <a:t>  Washington, DC  20002 </a:t>
            </a:r>
            <a:r>
              <a:rPr lang="en-US" sz="900" dirty="0" smtClean="0">
                <a:solidFill>
                  <a:srgbClr val="BFBFBF"/>
                </a:solidFill>
              </a:rPr>
              <a:t> |  </a:t>
            </a:r>
            <a:r>
              <a:rPr lang="en-US" sz="900" dirty="0" smtClean="0">
                <a:solidFill>
                  <a:srgbClr val="005283"/>
                </a:solidFill>
              </a:rPr>
              <a:t>T  202.442.5885 </a:t>
            </a:r>
            <a:r>
              <a:rPr lang="en-US" sz="900" dirty="0" smtClean="0">
                <a:solidFill>
                  <a:srgbClr val="BFBFBF"/>
                </a:solidFill>
              </a:rPr>
              <a:t> |  </a:t>
            </a:r>
            <a:r>
              <a:rPr lang="en-US" sz="900" dirty="0" smtClean="0">
                <a:solidFill>
                  <a:srgbClr val="005283"/>
                </a:solidFill>
              </a:rPr>
              <a:t>F  202.442.5026 </a:t>
            </a:r>
            <a:r>
              <a:rPr lang="en-US" sz="900" dirty="0" smtClean="0">
                <a:solidFill>
                  <a:srgbClr val="BFBFBF"/>
                </a:solidFill>
              </a:rPr>
              <a:t> |  </a:t>
            </a:r>
            <a:r>
              <a:rPr lang="en-US" sz="900" dirty="0" smtClean="0">
                <a:solidFill>
                  <a:srgbClr val="005283"/>
                </a:solidFill>
              </a:rPr>
              <a:t>dcps.dc.gov</a:t>
            </a:r>
            <a:endParaRPr lang="en-US" sz="1800" dirty="0" smtClean="0">
              <a:solidFill>
                <a:srgbClr val="005283"/>
              </a:solidFill>
            </a:endParaRPr>
          </a:p>
        </p:txBody>
      </p:sp>
      <p:pic>
        <p:nvPicPr>
          <p:cNvPr id="8"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1000" y="2743200"/>
            <a:ext cx="3352800" cy="3352800"/>
          </a:xfrm>
        </p:spPr>
        <p:txBody>
          <a:bodyPr anchor="t">
            <a:normAutofit/>
          </a:bodyPr>
          <a:lstStyle>
            <a:lvl1pPr>
              <a:defRPr sz="3600" baseline="0">
                <a:solidFill>
                  <a:srgbClr val="005283"/>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381000" y="2362200"/>
            <a:ext cx="3352800" cy="381000"/>
          </a:xfrm>
        </p:spPr>
        <p:txBody>
          <a:bodyPr anchor="b"/>
          <a:lstStyle>
            <a:lvl1pPr marL="0" indent="0">
              <a:buNone/>
              <a:defRPr sz="1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Picture Placeholder 8"/>
          <p:cNvSpPr>
            <a:spLocks noGrp="1"/>
          </p:cNvSpPr>
          <p:nvPr>
            <p:ph type="pic" sz="quarter" idx="10"/>
          </p:nvPr>
        </p:nvSpPr>
        <p:spPr>
          <a:xfrm>
            <a:off x="3886200" y="2362200"/>
            <a:ext cx="4876800" cy="3733800"/>
          </a:xfrm>
        </p:spPr>
        <p:txBody>
          <a:bodyPr/>
          <a:lstStyle>
            <a:lvl1pPr>
              <a:buFontTx/>
              <a:buNone/>
              <a:defRPr sz="1800"/>
            </a:lvl1pPr>
          </a:lstStyle>
          <a:p>
            <a:pPr lvl="0"/>
            <a:endParaRPr lang="en-US" noProof="0" dirty="0"/>
          </a:p>
        </p:txBody>
      </p:sp>
    </p:spTree>
    <p:extLst>
      <p:ext uri="{BB962C8B-B14F-4D97-AF65-F5344CB8AC3E}">
        <p14:creationId xmlns:p14="http://schemas.microsoft.com/office/powerpoint/2010/main" val="176576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ig photo">
    <p:spTree>
      <p:nvGrpSpPr>
        <p:cNvPr id="1" name=""/>
        <p:cNvGrpSpPr/>
        <p:nvPr/>
      </p:nvGrpSpPr>
      <p:grpSpPr>
        <a:xfrm>
          <a:off x="0" y="0"/>
          <a:ext cx="0" cy="0"/>
          <a:chOff x="0" y="0"/>
          <a:chExt cx="0" cy="0"/>
        </a:xfrm>
      </p:grpSpPr>
      <p:cxnSp>
        <p:nvCxnSpPr>
          <p:cNvPr id="4" name="Straight Connector 3"/>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5" name="TextBox 4"/>
          <p:cNvSpPr txBox="1"/>
          <p:nvPr userDrawn="1"/>
        </p:nvSpPr>
        <p:spPr>
          <a:xfrm>
            <a:off x="381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dirty="0" smtClean="0">
                <a:solidFill>
                  <a:srgbClr val="005283"/>
                </a:solidFill>
              </a:rPr>
              <a:t>District of Columbia Public Schools  </a:t>
            </a:r>
            <a:r>
              <a:rPr lang="en-US" sz="900" dirty="0" smtClean="0">
                <a:solidFill>
                  <a:srgbClr val="BFBFBF"/>
                </a:solidFill>
              </a:rPr>
              <a:t>|</a:t>
            </a:r>
            <a:r>
              <a:rPr lang="en-US" sz="900" dirty="0" smtClean="0">
                <a:solidFill>
                  <a:srgbClr val="005283"/>
                </a:solidFill>
              </a:rPr>
              <a:t>  1200 First Street, NE  </a:t>
            </a:r>
            <a:r>
              <a:rPr lang="en-US" sz="900" dirty="0" smtClean="0">
                <a:solidFill>
                  <a:srgbClr val="BFBFBF"/>
                </a:solidFill>
              </a:rPr>
              <a:t>|</a:t>
            </a:r>
            <a:r>
              <a:rPr lang="en-US" sz="900" dirty="0" smtClean="0">
                <a:solidFill>
                  <a:srgbClr val="005283"/>
                </a:solidFill>
              </a:rPr>
              <a:t>  Washington, DC  20002 </a:t>
            </a:r>
            <a:r>
              <a:rPr lang="en-US" sz="900" dirty="0" smtClean="0">
                <a:solidFill>
                  <a:srgbClr val="BFBFBF"/>
                </a:solidFill>
              </a:rPr>
              <a:t> |  </a:t>
            </a:r>
            <a:r>
              <a:rPr lang="en-US" sz="900" dirty="0" smtClean="0">
                <a:solidFill>
                  <a:srgbClr val="005283"/>
                </a:solidFill>
              </a:rPr>
              <a:t>T  202.442.5885 </a:t>
            </a:r>
            <a:r>
              <a:rPr lang="en-US" sz="900" dirty="0" smtClean="0">
                <a:solidFill>
                  <a:srgbClr val="BFBFBF"/>
                </a:solidFill>
              </a:rPr>
              <a:t> |  </a:t>
            </a:r>
            <a:r>
              <a:rPr lang="en-US" sz="900" dirty="0" smtClean="0">
                <a:solidFill>
                  <a:srgbClr val="005283"/>
                </a:solidFill>
              </a:rPr>
              <a:t>F  202.442.5026 </a:t>
            </a:r>
            <a:r>
              <a:rPr lang="en-US" sz="900" dirty="0" smtClean="0">
                <a:solidFill>
                  <a:srgbClr val="BFBFBF"/>
                </a:solidFill>
              </a:rPr>
              <a:t> |  </a:t>
            </a:r>
            <a:r>
              <a:rPr lang="en-US" sz="900" dirty="0" smtClean="0">
                <a:solidFill>
                  <a:srgbClr val="005283"/>
                </a:solidFill>
              </a:rPr>
              <a:t>dcps.dc.gov</a:t>
            </a:r>
            <a:endParaRPr lang="en-US" sz="1800" dirty="0" smtClean="0">
              <a:solidFill>
                <a:srgbClr val="005283"/>
              </a:solidFill>
            </a:endParaRPr>
          </a:p>
        </p:txBody>
      </p:sp>
      <p:sp>
        <p:nvSpPr>
          <p:cNvPr id="6" name="Rectangle 5"/>
          <p:cNvSpPr/>
          <p:nvPr userDrawn="1"/>
        </p:nvSpPr>
        <p:spPr>
          <a:xfrm>
            <a:off x="381000" y="5334000"/>
            <a:ext cx="8382000" cy="762000"/>
          </a:xfrm>
          <a:prstGeom prst="rect">
            <a:avLst/>
          </a:prstGeom>
          <a:solidFill>
            <a:srgbClr val="005283">
              <a:alpha val="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Geneva" pitchFamily="-110" charset="-128"/>
            </a:endParaRPr>
          </a:p>
        </p:txBody>
      </p:sp>
      <p:pic>
        <p:nvPicPr>
          <p:cNvPr id="7" name="Picture 5" descr="DCPS_logo_mediu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0"/>
          </p:nvPr>
        </p:nvSpPr>
        <p:spPr>
          <a:xfrm>
            <a:off x="381000" y="1676400"/>
            <a:ext cx="8382000" cy="4419600"/>
          </a:xfrm>
        </p:spPr>
        <p:txBody>
          <a:bodyPr/>
          <a:lstStyle>
            <a:lvl1pPr>
              <a:buFontTx/>
              <a:buNone/>
              <a:defRPr sz="1800"/>
            </a:lvl1pPr>
          </a:lstStyle>
          <a:p>
            <a:pPr lvl="0"/>
            <a:endParaRPr lang="en-US" noProof="0" dirty="0"/>
          </a:p>
        </p:txBody>
      </p:sp>
      <p:sp>
        <p:nvSpPr>
          <p:cNvPr id="2" name="Title 1"/>
          <p:cNvSpPr>
            <a:spLocks noGrp="1"/>
          </p:cNvSpPr>
          <p:nvPr>
            <p:ph type="ctrTitle"/>
          </p:nvPr>
        </p:nvSpPr>
        <p:spPr>
          <a:xfrm>
            <a:off x="381000" y="5334000"/>
            <a:ext cx="8382000" cy="762000"/>
          </a:xfrm>
        </p:spPr>
        <p:txBody>
          <a:bodyPr anchor="ctr">
            <a:normAutofit/>
          </a:bodyPr>
          <a:lstStyle>
            <a:lvl1pPr>
              <a:defRPr sz="2400" baseline="0">
                <a:solidFill>
                  <a:srgbClr val="005283"/>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7089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apitol artwork">
    <p:spTree>
      <p:nvGrpSpPr>
        <p:cNvPr id="1" name=""/>
        <p:cNvGrpSpPr/>
        <p:nvPr/>
      </p:nvGrpSpPr>
      <p:grpSpPr>
        <a:xfrm>
          <a:off x="0" y="0"/>
          <a:ext cx="0" cy="0"/>
          <a:chOff x="0" y="0"/>
          <a:chExt cx="0" cy="0"/>
        </a:xfrm>
      </p:grpSpPr>
      <p:pic>
        <p:nvPicPr>
          <p:cNvPr id="4" name="Picture 3" descr="big_capitol_ar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133600"/>
            <a:ext cx="8382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81000" y="64770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sp>
        <p:nvSpPr>
          <p:cNvPr id="6" name="TextBox 5"/>
          <p:cNvSpPr txBox="1"/>
          <p:nvPr userDrawn="1"/>
        </p:nvSpPr>
        <p:spPr>
          <a:xfrm>
            <a:off x="381000" y="6515100"/>
            <a:ext cx="8382000" cy="230188"/>
          </a:xfrm>
          <a:prstGeom prst="rect">
            <a:avLst/>
          </a:prstGeom>
          <a:noFill/>
        </p:spPr>
        <p:txBody>
          <a:bodyPr anchor="ctr">
            <a:spAutoFit/>
          </a:bodyPr>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dist" eaLnBrk="1" hangingPunct="1">
              <a:defRPr/>
            </a:pPr>
            <a:r>
              <a:rPr lang="en-US" sz="900" dirty="0" smtClean="0">
                <a:solidFill>
                  <a:srgbClr val="005283"/>
                </a:solidFill>
              </a:rPr>
              <a:t>District of Columbia Public Schools  </a:t>
            </a:r>
            <a:r>
              <a:rPr lang="en-US" sz="900" dirty="0" smtClean="0">
                <a:solidFill>
                  <a:srgbClr val="BFBFBF"/>
                </a:solidFill>
              </a:rPr>
              <a:t>|</a:t>
            </a:r>
            <a:r>
              <a:rPr lang="en-US" sz="900" dirty="0" smtClean="0">
                <a:solidFill>
                  <a:srgbClr val="005283"/>
                </a:solidFill>
              </a:rPr>
              <a:t>  1200 First Street, NE  </a:t>
            </a:r>
            <a:r>
              <a:rPr lang="en-US" sz="900" dirty="0" smtClean="0">
                <a:solidFill>
                  <a:srgbClr val="BFBFBF"/>
                </a:solidFill>
              </a:rPr>
              <a:t>|</a:t>
            </a:r>
            <a:r>
              <a:rPr lang="en-US" sz="900" dirty="0" smtClean="0">
                <a:solidFill>
                  <a:srgbClr val="005283"/>
                </a:solidFill>
              </a:rPr>
              <a:t>  Washington, DC  20002 </a:t>
            </a:r>
            <a:r>
              <a:rPr lang="en-US" sz="900" dirty="0" smtClean="0">
                <a:solidFill>
                  <a:srgbClr val="BFBFBF"/>
                </a:solidFill>
              </a:rPr>
              <a:t> |  </a:t>
            </a:r>
            <a:r>
              <a:rPr lang="en-US" sz="900" dirty="0" smtClean="0">
                <a:solidFill>
                  <a:srgbClr val="005283"/>
                </a:solidFill>
              </a:rPr>
              <a:t>T  202.442.5885 </a:t>
            </a:r>
            <a:r>
              <a:rPr lang="en-US" sz="900" dirty="0" smtClean="0">
                <a:solidFill>
                  <a:srgbClr val="BFBFBF"/>
                </a:solidFill>
              </a:rPr>
              <a:t> |  </a:t>
            </a:r>
            <a:r>
              <a:rPr lang="en-US" sz="900" dirty="0" smtClean="0">
                <a:solidFill>
                  <a:srgbClr val="005283"/>
                </a:solidFill>
              </a:rPr>
              <a:t>F  202.442.5026 </a:t>
            </a:r>
            <a:r>
              <a:rPr lang="en-US" sz="900" dirty="0" smtClean="0">
                <a:solidFill>
                  <a:srgbClr val="BFBFBF"/>
                </a:solidFill>
              </a:rPr>
              <a:t> |  </a:t>
            </a:r>
            <a:r>
              <a:rPr lang="en-US" sz="900" dirty="0" smtClean="0">
                <a:solidFill>
                  <a:srgbClr val="005283"/>
                </a:solidFill>
              </a:rPr>
              <a:t>dcps.dc.gov</a:t>
            </a:r>
            <a:endParaRPr lang="en-US" sz="1800" dirty="0" smtClean="0">
              <a:solidFill>
                <a:srgbClr val="005283"/>
              </a:solidFill>
            </a:endParaRPr>
          </a:p>
        </p:txBody>
      </p:sp>
      <p:pic>
        <p:nvPicPr>
          <p:cNvPr id="7" name="Picture 5" descr="DCPS_logo_mediu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09600"/>
            <a:ext cx="2514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838200" y="2765540"/>
            <a:ext cx="4495800" cy="2492260"/>
          </a:xfrm>
        </p:spPr>
        <p:txBody>
          <a:bodyPr anchor="t">
            <a:normAutofit/>
          </a:bodyPr>
          <a:lstStyle>
            <a:lvl1pPr>
              <a:defRPr sz="3600" baseline="0">
                <a:solidFill>
                  <a:schemeClr val="bg1"/>
                </a:solidFill>
              </a:defRPr>
            </a:lvl1pPr>
          </a:lstStyle>
          <a:p>
            <a:r>
              <a:rPr lang="en-US" dirty="0" smtClean="0"/>
              <a:t>Click to edit Master title style</a:t>
            </a:r>
            <a:endParaRPr lang="en-US" dirty="0"/>
          </a:p>
        </p:txBody>
      </p:sp>
      <p:sp>
        <p:nvSpPr>
          <p:cNvPr id="14" name="Text Placeholder 2"/>
          <p:cNvSpPr>
            <a:spLocks noGrp="1"/>
          </p:cNvSpPr>
          <p:nvPr>
            <p:ph type="body" idx="1"/>
          </p:nvPr>
        </p:nvSpPr>
        <p:spPr>
          <a:xfrm>
            <a:off x="838200" y="2362200"/>
            <a:ext cx="4495800" cy="403340"/>
          </a:xfrm>
        </p:spPr>
        <p:txBody>
          <a:bodyPr anchor="b"/>
          <a:lstStyle>
            <a:lvl1pPr marL="0" indent="0">
              <a:buNone/>
              <a:defRPr sz="1800" baseline="0">
                <a:solidFill>
                  <a:srgbClr val="A4AEB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7885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6" name="Straight Connector 5"/>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49763"/>
          </a:xfrm>
        </p:spPr>
        <p:txBody>
          <a:bodyPr/>
          <a:lstStyle>
            <a:lvl1pPr marL="228600" indent="-228600">
              <a:buClr>
                <a:srgbClr val="005283"/>
              </a:buClr>
              <a:buFont typeface="Wingdings" charset="2"/>
              <a:buChar char="§"/>
              <a:defRPr sz="2000"/>
            </a:lvl1pPr>
            <a:lvl2pPr marL="594360" indent="-228600">
              <a:buClr>
                <a:schemeClr val="tx2">
                  <a:lumMod val="60000"/>
                  <a:lumOff val="40000"/>
                </a:schemeClr>
              </a:buClr>
              <a:buFont typeface="Arial"/>
              <a:buChar char="•"/>
              <a:defRPr sz="1800"/>
            </a:lvl2pPr>
            <a:lvl3pPr>
              <a:buClr>
                <a:srgbClr val="005283"/>
              </a:buClr>
              <a:buFont typeface="Lucida Grande"/>
              <a:buChar char="-"/>
              <a:defRPr sz="1600"/>
            </a:lvl3pPr>
            <a:lvl4pPr>
              <a:buClr>
                <a:schemeClr val="tx2">
                  <a:lumMod val="60000"/>
                  <a:lumOff val="40000"/>
                </a:schemeClr>
              </a:buClr>
              <a:buFont typeface="Wingdings" charset="2"/>
              <a:buChar char="Ø"/>
              <a:defRPr sz="1400"/>
            </a:lvl4pPr>
            <a:lvl5pPr>
              <a:buClr>
                <a:srgbClr val="005283"/>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2"/>
          </p:nvPr>
        </p:nvSpPr>
        <p:spPr>
          <a:xfrm>
            <a:off x="381000" y="381000"/>
            <a:ext cx="8382000" cy="276225"/>
          </a:xfrm>
          <a:solidFill>
            <a:srgbClr val="005283"/>
          </a:solidFill>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altLang="en-US" smtClean="0"/>
              <a:t>Click to edit Master text styles</a:t>
            </a:r>
          </a:p>
        </p:txBody>
      </p:sp>
      <p:sp>
        <p:nvSpPr>
          <p:cNvPr id="8"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2015</a:t>
            </a:r>
          </a:p>
        </p:txBody>
      </p:sp>
      <p:sp>
        <p:nvSpPr>
          <p:cNvPr id="9"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83483DA7-6902-4C13-B41D-D3DE0F72563A}" type="slidenum">
              <a:rPr lang="en-US" altLang="en-US"/>
              <a:pPr/>
              <a:t>‹#›</a:t>
            </a:fld>
            <a:endParaRPr lang="en-US" altLang="en-US"/>
          </a:p>
        </p:txBody>
      </p:sp>
    </p:spTree>
    <p:extLst>
      <p:ext uri="{BB962C8B-B14F-4D97-AF65-F5344CB8AC3E}">
        <p14:creationId xmlns:p14="http://schemas.microsoft.com/office/powerpoint/2010/main" val="258116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paragraph">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6" name="Straight Connector 5"/>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6775"/>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49763"/>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a:solidFill>
            <a:srgbClr val="005283"/>
          </a:solidFill>
        </p:spPr>
        <p:txBody>
          <a:bodyPr/>
          <a:lstStyle>
            <a:lvl1pPr marL="342900" marR="0" indent="-342900" algn="l" defTabSz="457200" rtl="0" eaLnBrk="0" fontAlgn="base" latinLnBrk="0" hangingPunct="0">
              <a:lnSpc>
                <a:spcPct val="100000"/>
              </a:lnSpc>
              <a:spcBef>
                <a:spcPct val="20000"/>
              </a:spcBef>
              <a:spcAft>
                <a:spcPct val="0"/>
              </a:spcAft>
              <a:buClrTx/>
              <a:buSzTx/>
              <a:buFontTx/>
              <a:buNone/>
              <a:tabLst/>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altLang="en-US" smtClean="0"/>
              <a:t>Click to edit Master text styles</a:t>
            </a:r>
          </a:p>
        </p:txBody>
      </p:sp>
      <p:sp>
        <p:nvSpPr>
          <p:cNvPr id="8" name="Date Placeholder 3"/>
          <p:cNvSpPr>
            <a:spLocks noGrp="1"/>
          </p:cNvSpPr>
          <p:nvPr>
            <p:ph type="dt" sz="half" idx="13"/>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2015 </a:t>
            </a:r>
          </a:p>
        </p:txBody>
      </p:sp>
      <p:sp>
        <p:nvSpPr>
          <p:cNvPr id="9" name="Slide Number Placeholder 5"/>
          <p:cNvSpPr>
            <a:spLocks noGrp="1"/>
          </p:cNvSpPr>
          <p:nvPr>
            <p:ph type="sldNum" sz="quarter" idx="14"/>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2D2C83A3-937A-4380-ADBB-543B4B65FF9B}" type="slidenum">
              <a:rPr lang="en-US" altLang="en-US"/>
              <a:pPr/>
              <a:t>‹#›</a:t>
            </a:fld>
            <a:endParaRPr lang="en-US" altLang="en-US"/>
          </a:p>
        </p:txBody>
      </p:sp>
    </p:spTree>
    <p:extLst>
      <p:ext uri="{BB962C8B-B14F-4D97-AF65-F5344CB8AC3E}">
        <p14:creationId xmlns:p14="http://schemas.microsoft.com/office/powerpoint/2010/main" val="78741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 + bullet points">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10" name="Straight Connector 9"/>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userDrawn="1"/>
        </p:nvCxnSpPr>
        <p:spPr>
          <a:xfrm>
            <a:off x="381000" y="4465638"/>
            <a:ext cx="4038600" cy="1587"/>
          </a:xfrm>
          <a:prstGeom prst="line">
            <a:avLst/>
          </a:prstGeom>
          <a:ln w="6350" cap="flat" cmpd="sng" algn="ctr">
            <a:solidFill>
              <a:srgbClr val="A4AEB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724400" y="4464050"/>
            <a:ext cx="4038600" cy="1588"/>
          </a:xfrm>
          <a:prstGeom prst="line">
            <a:avLst/>
          </a:prstGeom>
          <a:ln w="6350" cap="flat" cmpd="sng" algn="ctr">
            <a:solidFill>
              <a:srgbClr val="A4AEB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8363"/>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1828800"/>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altLang="en-US" smtClean="0"/>
              <a:t>Click to edit Master text styles</a:t>
            </a:r>
          </a:p>
        </p:txBody>
      </p:sp>
      <p:sp>
        <p:nvSpPr>
          <p:cNvPr id="12" name="Content Placeholder 2"/>
          <p:cNvSpPr>
            <a:spLocks noGrp="1"/>
          </p:cNvSpPr>
          <p:nvPr>
            <p:ph idx="14"/>
          </p:nvPr>
        </p:nvSpPr>
        <p:spPr>
          <a:xfrm>
            <a:off x="381000" y="4106102"/>
            <a:ext cx="4038600" cy="362708"/>
          </a:xfrm>
        </p:spPr>
        <p:txBody>
          <a:bodyPr/>
          <a:lstStyle>
            <a:lvl1pPr marL="0" marR="0" indent="-342900" algn="l" defTabSz="457200" rtl="0" eaLnBrk="0" fontAlgn="base" latinLnBrk="0" hangingPunct="0">
              <a:lnSpc>
                <a:spcPct val="100000"/>
              </a:lnSpc>
              <a:spcBef>
                <a:spcPct val="20000"/>
              </a:spcBef>
              <a:spcAft>
                <a:spcPct val="0"/>
              </a:spcAft>
              <a:buClr>
                <a:srgbClr val="0098DB"/>
              </a:buClr>
              <a:buSzTx/>
              <a:buFontTx/>
              <a:buNone/>
              <a:tabLst/>
              <a:defRPr sz="1600" b="1"/>
            </a:lvl1pPr>
            <a:lvl2pPr marL="0">
              <a:buClr>
                <a:srgbClr val="0098DB"/>
              </a:buClr>
              <a:buFont typeface="Wingdings" charset="2"/>
              <a:buNone/>
              <a:defRPr sz="1800" b="1"/>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1"/>
            <a:endParaRPr lang="en-US" dirty="0"/>
          </a:p>
        </p:txBody>
      </p:sp>
      <p:sp>
        <p:nvSpPr>
          <p:cNvPr id="14" name="Content Placeholder 2"/>
          <p:cNvSpPr>
            <a:spLocks noGrp="1"/>
          </p:cNvSpPr>
          <p:nvPr>
            <p:ph idx="15"/>
          </p:nvPr>
        </p:nvSpPr>
        <p:spPr>
          <a:xfrm>
            <a:off x="381000" y="4465637"/>
            <a:ext cx="4038600" cy="1630363"/>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15" name="Content Placeholder 2"/>
          <p:cNvSpPr>
            <a:spLocks noGrp="1"/>
          </p:cNvSpPr>
          <p:nvPr>
            <p:ph idx="16"/>
          </p:nvPr>
        </p:nvSpPr>
        <p:spPr>
          <a:xfrm>
            <a:off x="4724400" y="4106102"/>
            <a:ext cx="4038600" cy="361123"/>
          </a:xfrm>
        </p:spPr>
        <p:txBody>
          <a:bodyPr/>
          <a:lstStyle>
            <a:lvl1pPr marL="0" marR="0" indent="-342900" algn="l" defTabSz="457200" rtl="0" eaLnBrk="0" fontAlgn="base" latinLnBrk="0" hangingPunct="0">
              <a:lnSpc>
                <a:spcPct val="100000"/>
              </a:lnSpc>
              <a:spcBef>
                <a:spcPct val="20000"/>
              </a:spcBef>
              <a:spcAft>
                <a:spcPct val="0"/>
              </a:spcAft>
              <a:buClr>
                <a:srgbClr val="0098DB"/>
              </a:buClr>
              <a:buSzTx/>
              <a:buFontTx/>
              <a:buNone/>
              <a:tabLst/>
              <a:defRPr sz="1600" b="1"/>
            </a:lvl1pPr>
            <a:lvl2pPr marL="0">
              <a:buClr>
                <a:srgbClr val="0098DB"/>
              </a:buClr>
              <a:buFont typeface="Wingdings" charset="2"/>
              <a:buNone/>
              <a:defRPr sz="1800" b="1"/>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1"/>
            <a:endParaRPr lang="en-US" dirty="0"/>
          </a:p>
        </p:txBody>
      </p:sp>
      <p:sp>
        <p:nvSpPr>
          <p:cNvPr id="16" name="Content Placeholder 2"/>
          <p:cNvSpPr>
            <a:spLocks noGrp="1"/>
          </p:cNvSpPr>
          <p:nvPr>
            <p:ph idx="17"/>
          </p:nvPr>
        </p:nvSpPr>
        <p:spPr>
          <a:xfrm>
            <a:off x="4724400" y="4465637"/>
            <a:ext cx="4038600" cy="1630363"/>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19" name="Date Placeholder 3"/>
          <p:cNvSpPr>
            <a:spLocks noGrp="1"/>
          </p:cNvSpPr>
          <p:nvPr>
            <p:ph type="dt" sz="half" idx="18"/>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20" name="Slide Number Placeholder 5"/>
          <p:cNvSpPr>
            <a:spLocks noGrp="1"/>
          </p:cNvSpPr>
          <p:nvPr>
            <p:ph type="sldNum" sz="quarter" idx="19"/>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2C6ADF38-05FE-4CBE-8AEB-485CCF6573E5}" type="slidenum">
              <a:rPr lang="en-US" altLang="en-US"/>
              <a:pPr/>
              <a:t>‹#›</a:t>
            </a:fld>
            <a:endParaRPr lang="en-US" altLang="en-US"/>
          </a:p>
        </p:txBody>
      </p:sp>
    </p:spTree>
    <p:extLst>
      <p:ext uri="{BB962C8B-B14F-4D97-AF65-F5344CB8AC3E}">
        <p14:creationId xmlns:p14="http://schemas.microsoft.com/office/powerpoint/2010/main" val="2455046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and chart">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381000" y="381000"/>
            <a:ext cx="8382000" cy="276225"/>
          </a:xfrm>
          <a:prstGeom prst="rect">
            <a:avLst/>
          </a:prstGeom>
          <a:solidFill>
            <a:srgbClr val="00528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1200" b="1" dirty="0" smtClean="0">
              <a:solidFill>
                <a:schemeClr val="bg1"/>
              </a:solidFill>
              <a:latin typeface="Calibri" charset="0"/>
              <a:cs typeface="Geneva" charset="0"/>
            </a:endParaRPr>
          </a:p>
        </p:txBody>
      </p:sp>
      <p:cxnSp>
        <p:nvCxnSpPr>
          <p:cNvPr id="8" name="Straight Connector 7"/>
          <p:cNvCxnSpPr/>
          <p:nvPr userDrawn="1"/>
        </p:nvCxnSpPr>
        <p:spPr>
          <a:xfrm>
            <a:off x="381000" y="1524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9" name="Straight Connector 8"/>
          <p:cNvCxnSpPr/>
          <p:nvPr userDrawn="1"/>
        </p:nvCxnSpPr>
        <p:spPr>
          <a:xfrm>
            <a:off x="381000" y="6477000"/>
            <a:ext cx="8382000" cy="1588"/>
          </a:xfrm>
          <a:prstGeom prst="line">
            <a:avLst/>
          </a:prstGeom>
          <a:ln w="6350" cap="flat" cmpd="sng" algn="ctr">
            <a:solidFill>
              <a:srgbClr val="A4AEB5"/>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a:xfrm>
            <a:off x="381000" y="657225"/>
            <a:ext cx="8382000" cy="868363"/>
          </a:xfrm>
        </p:spPr>
        <p:txBody>
          <a:bodyPr/>
          <a:lstStyle>
            <a:lvl1pPr>
              <a:defRPr sz="2800">
                <a:solidFill>
                  <a:srgbClr val="0052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1"/>
            <a:ext cx="8382000" cy="533399"/>
          </a:xfrm>
        </p:spPr>
        <p:txBody>
          <a:bodyPr/>
          <a:lstStyle>
            <a:lvl1pPr marL="0">
              <a:buClr>
                <a:srgbClr val="0098DB"/>
              </a:buClr>
              <a:buFont typeface="Wingdings" charset="2"/>
              <a:buNone/>
              <a:defRPr sz="2000"/>
            </a:lvl1pPr>
            <a:lvl2pPr>
              <a:buClr>
                <a:srgbClr val="0098DB"/>
              </a:buClr>
              <a:buFont typeface="Wingdings" charset="2"/>
              <a:buNone/>
              <a:defRPr sz="1800"/>
            </a:lvl2pPr>
            <a:lvl3pPr>
              <a:buClr>
                <a:srgbClr val="0098DB"/>
              </a:buClr>
              <a:buFont typeface="Wingdings" charset="2"/>
              <a:buNone/>
              <a:defRPr sz="1800"/>
            </a:lvl3pPr>
            <a:lvl4pPr>
              <a:buClr>
                <a:srgbClr val="0098DB"/>
              </a:buClr>
              <a:buFont typeface="Wingdings" charset="2"/>
              <a:buNone/>
              <a:defRPr sz="1800"/>
            </a:lvl4pPr>
            <a:lvl5pPr>
              <a:buClr>
                <a:srgbClr val="0098DB"/>
              </a:buClr>
              <a:buFont typeface="Wingdings" charset="2"/>
              <a:buNone/>
              <a:defRPr sz="1800"/>
            </a:lvl5pPr>
          </a:lstStyle>
          <a:p>
            <a:pPr lvl="0"/>
            <a:r>
              <a:rPr lang="en-US" dirty="0" smtClean="0"/>
              <a:t>Click to edit Master text styles</a:t>
            </a:r>
          </a:p>
        </p:txBody>
      </p:sp>
      <p:sp>
        <p:nvSpPr>
          <p:cNvPr id="13" name="Text Placeholder 12"/>
          <p:cNvSpPr>
            <a:spLocks noGrp="1"/>
          </p:cNvSpPr>
          <p:nvPr>
            <p:ph type="body" sz="quarter" idx="12"/>
          </p:nvPr>
        </p:nvSpPr>
        <p:spPr>
          <a:xfrm>
            <a:off x="381000" y="381000"/>
            <a:ext cx="8382000" cy="276225"/>
          </a:xfrm>
        </p:spPr>
        <p:txBody>
          <a:bodyPr/>
          <a:lstStyle>
            <a:lvl1pPr>
              <a:buFontTx/>
              <a:buNone/>
              <a:defRPr sz="1100" b="1">
                <a:solidFill>
                  <a:schemeClr val="bg1"/>
                </a:solidFill>
              </a:defRPr>
            </a:lvl1pPr>
            <a:lvl2pPr>
              <a:buFontTx/>
              <a:buNone/>
              <a:defRPr sz="1100" b="1">
                <a:solidFill>
                  <a:schemeClr val="bg1"/>
                </a:solidFill>
              </a:defRPr>
            </a:lvl2pPr>
            <a:lvl3pPr>
              <a:buFontTx/>
              <a:buNone/>
              <a:defRPr sz="1100" b="1">
                <a:solidFill>
                  <a:schemeClr val="bg1"/>
                </a:solidFill>
              </a:defRPr>
            </a:lvl3pPr>
            <a:lvl4pPr>
              <a:buFontTx/>
              <a:buNone/>
              <a:defRPr sz="1100" b="1">
                <a:solidFill>
                  <a:schemeClr val="bg1"/>
                </a:solidFill>
              </a:defRPr>
            </a:lvl4pPr>
            <a:lvl5pPr>
              <a:buFontTx/>
              <a:buNone/>
              <a:defRPr sz="1100" b="1">
                <a:solidFill>
                  <a:schemeClr val="bg1"/>
                </a:solidFill>
              </a:defRPr>
            </a:lvl5pPr>
          </a:lstStyle>
          <a:p>
            <a:pPr lvl="0"/>
            <a:r>
              <a:rPr lang="en-US" dirty="0" smtClean="0"/>
              <a:t>Click to edit Master text styles</a:t>
            </a:r>
          </a:p>
        </p:txBody>
      </p:sp>
      <p:sp>
        <p:nvSpPr>
          <p:cNvPr id="14" name="Content Placeholder 2"/>
          <p:cNvSpPr>
            <a:spLocks noGrp="1"/>
          </p:cNvSpPr>
          <p:nvPr>
            <p:ph idx="15"/>
          </p:nvPr>
        </p:nvSpPr>
        <p:spPr>
          <a:xfrm>
            <a:off x="381000" y="2209801"/>
            <a:ext cx="4038600" cy="3886200"/>
          </a:xfrm>
        </p:spPr>
        <p:txBody>
          <a:bodyPr/>
          <a:lstStyle>
            <a:lvl1pPr marL="228600" indent="-228600">
              <a:buClr>
                <a:srgbClr val="005283"/>
              </a:buClr>
              <a:buFont typeface="Wingdings" charset="2"/>
              <a:buChar char="§"/>
              <a:defRPr sz="1600"/>
            </a:lvl1pPr>
            <a:lvl2pPr>
              <a:buClr>
                <a:srgbClr val="0098DB"/>
              </a:buClr>
              <a:buFont typeface="Wingdings" charset="2"/>
              <a:buChar char="§"/>
              <a:defRPr sz="1800"/>
            </a:lvl2pPr>
            <a:lvl3pPr>
              <a:buClr>
                <a:srgbClr val="0098DB"/>
              </a:buClr>
              <a:buFont typeface="Wingdings" charset="2"/>
              <a:buChar char="§"/>
              <a:defRPr sz="1600"/>
            </a:lvl3pPr>
            <a:lvl4pPr>
              <a:buClr>
                <a:srgbClr val="0098DB"/>
              </a:buClr>
              <a:buFont typeface="Wingdings" charset="2"/>
              <a:buChar char="§"/>
              <a:defRPr sz="1400"/>
            </a:lvl4pPr>
            <a:lvl5pPr>
              <a:buClr>
                <a:srgbClr val="0098DB"/>
              </a:buClr>
              <a:buFont typeface="Wingdings" charset="2"/>
              <a:buChar char="§"/>
              <a:defRPr/>
            </a:lvl5pPr>
          </a:lstStyle>
          <a:p>
            <a:pPr lvl="0"/>
            <a:r>
              <a:rPr lang="en-US" dirty="0" smtClean="0"/>
              <a:t>Click to edit Master text styles</a:t>
            </a:r>
          </a:p>
          <a:p>
            <a:pPr lvl="0"/>
            <a:endParaRPr lang="en-US" dirty="0" smtClean="0"/>
          </a:p>
        </p:txBody>
      </p:sp>
      <p:sp>
        <p:nvSpPr>
          <p:cNvPr id="25" name="Chart Placeholder 24"/>
          <p:cNvSpPr>
            <a:spLocks noGrp="1"/>
          </p:cNvSpPr>
          <p:nvPr>
            <p:ph type="chart" sz="quarter" idx="16"/>
          </p:nvPr>
        </p:nvSpPr>
        <p:spPr>
          <a:xfrm>
            <a:off x="4648200" y="2209800"/>
            <a:ext cx="4114800" cy="3886200"/>
          </a:xfrm>
        </p:spPr>
        <p:txBody>
          <a:bodyPr/>
          <a:lstStyle>
            <a:lvl1pPr>
              <a:buFontTx/>
              <a:buNone/>
              <a:defRPr sz="1600"/>
            </a:lvl1pPr>
          </a:lstStyle>
          <a:p>
            <a:pPr lvl="0"/>
            <a:endParaRPr lang="en-US" noProof="0" dirty="0"/>
          </a:p>
        </p:txBody>
      </p:sp>
      <p:sp>
        <p:nvSpPr>
          <p:cNvPr id="10" name="Date Placeholder 3"/>
          <p:cNvSpPr>
            <a:spLocks noGrp="1"/>
          </p:cNvSpPr>
          <p:nvPr>
            <p:ph type="dt" sz="half" idx="17"/>
          </p:nvPr>
        </p:nvSpPr>
        <p:spPr>
          <a:xfrm>
            <a:off x="381000" y="6477000"/>
            <a:ext cx="6019800" cy="304800"/>
          </a:xfrm>
          <a:prstGeom prst="rect">
            <a:avLst/>
          </a:prstGeom>
        </p:spPr>
        <p:txBody>
          <a:bodyPr vert="horz" wrap="square" lIns="91440" tIns="45720" rIns="91440" bIns="45720" numCol="1" anchor="ctr" anchorCtr="0" compatLnSpc="1">
            <a:prstTxWarp prst="textNoShape">
              <a:avLst/>
            </a:prstTxWarp>
          </a:bodyPr>
          <a:lstStyle>
            <a:lvl1pPr>
              <a:defRPr sz="900">
                <a:solidFill>
                  <a:srgbClr val="005283"/>
                </a:solidFill>
                <a:latin typeface="Arial" charset="0"/>
                <a:ea typeface="Geneva" pitchFamily="-110" charset="-128"/>
                <a:cs typeface="Arial" charset="0"/>
              </a:defRPr>
            </a:lvl1pPr>
          </a:lstStyle>
          <a:p>
            <a:pPr>
              <a:defRPr/>
            </a:pPr>
            <a:r>
              <a:rPr lang="en-US"/>
              <a:t>District of Columbia Public Schools  </a:t>
            </a:r>
            <a:r>
              <a:rPr lang="en-US">
                <a:solidFill>
                  <a:srgbClr val="BFBFBF"/>
                </a:solidFill>
              </a:rPr>
              <a:t>|</a:t>
            </a:r>
            <a:r>
              <a:rPr lang="en-US"/>
              <a:t>  January 1, 2010</a:t>
            </a:r>
          </a:p>
        </p:txBody>
      </p:sp>
      <p:sp>
        <p:nvSpPr>
          <p:cNvPr id="11" name="Slide Number Placeholder 5"/>
          <p:cNvSpPr>
            <a:spLocks noGrp="1"/>
          </p:cNvSpPr>
          <p:nvPr>
            <p:ph type="sldNum" sz="quarter" idx="18"/>
          </p:nvPr>
        </p:nvSpPr>
        <p:spPr>
          <a:xfrm>
            <a:off x="6553200" y="6477000"/>
            <a:ext cx="2209800" cy="304800"/>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005283"/>
                </a:solidFill>
                <a:latin typeface="Arial Bold" pitchFamily="-84" charset="0"/>
              </a:defRPr>
            </a:lvl1pPr>
          </a:lstStyle>
          <a:p>
            <a:fld id="{68484051-4CCB-4AA7-928D-04698B71BC4B}" type="slidenum">
              <a:rPr lang="en-US" altLang="en-US"/>
              <a:pPr/>
              <a:t>‹#›</a:t>
            </a:fld>
            <a:endParaRPr lang="en-US" altLang="en-US"/>
          </a:p>
        </p:txBody>
      </p:sp>
    </p:spTree>
    <p:extLst>
      <p:ext uri="{BB962C8B-B14F-4D97-AF65-F5344CB8AC3E}">
        <p14:creationId xmlns:p14="http://schemas.microsoft.com/office/powerpoint/2010/main" val="201490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 id="2147484664" r:id="rId13"/>
    <p:sldLayoutId id="2147484651" r:id="rId14"/>
  </p:sldLayoutIdLst>
  <p:hf hdr="0" ftr="0"/>
  <p:txStyles>
    <p:titleStyle>
      <a:lvl1pPr algn="l" defTabSz="457200" rtl="0" eaLnBrk="0" fontAlgn="base" hangingPunct="0">
        <a:spcBef>
          <a:spcPct val="0"/>
        </a:spcBef>
        <a:spcAft>
          <a:spcPct val="0"/>
        </a:spcAft>
        <a:defRPr sz="2800" kern="1200">
          <a:solidFill>
            <a:srgbClr val="7F7F7F"/>
          </a:solidFill>
          <a:latin typeface="+mj-lt"/>
          <a:ea typeface="ＭＳ Ｐゴシック" pitchFamily="34" charset="-128"/>
          <a:cs typeface="Geneva" pitchFamily="-107" charset="-128"/>
        </a:defRPr>
      </a:lvl1pPr>
      <a:lvl2pPr algn="l" defTabSz="457200" rtl="0" eaLnBrk="0" fontAlgn="base" hangingPunct="0">
        <a:spcBef>
          <a:spcPct val="0"/>
        </a:spcBef>
        <a:spcAft>
          <a:spcPct val="0"/>
        </a:spcAft>
        <a:defRPr sz="2800">
          <a:solidFill>
            <a:srgbClr val="7F7F7F"/>
          </a:solidFill>
          <a:latin typeface="Calibri" pitchFamily="-107" charset="0"/>
          <a:ea typeface="ＭＳ Ｐゴシック" pitchFamily="34" charset="-128"/>
          <a:cs typeface="Geneva" pitchFamily="-107" charset="-128"/>
        </a:defRPr>
      </a:lvl2pPr>
      <a:lvl3pPr algn="l" defTabSz="457200" rtl="0" eaLnBrk="0" fontAlgn="base" hangingPunct="0">
        <a:spcBef>
          <a:spcPct val="0"/>
        </a:spcBef>
        <a:spcAft>
          <a:spcPct val="0"/>
        </a:spcAft>
        <a:defRPr sz="2800">
          <a:solidFill>
            <a:srgbClr val="7F7F7F"/>
          </a:solidFill>
          <a:latin typeface="Calibri" pitchFamily="-107" charset="0"/>
          <a:ea typeface="ＭＳ Ｐゴシック" pitchFamily="34" charset="-128"/>
          <a:cs typeface="Geneva" pitchFamily="-107" charset="-128"/>
        </a:defRPr>
      </a:lvl3pPr>
      <a:lvl4pPr algn="l" defTabSz="457200" rtl="0" eaLnBrk="0" fontAlgn="base" hangingPunct="0">
        <a:spcBef>
          <a:spcPct val="0"/>
        </a:spcBef>
        <a:spcAft>
          <a:spcPct val="0"/>
        </a:spcAft>
        <a:defRPr sz="2800">
          <a:solidFill>
            <a:srgbClr val="7F7F7F"/>
          </a:solidFill>
          <a:latin typeface="Calibri" pitchFamily="-107" charset="0"/>
          <a:ea typeface="ＭＳ Ｐゴシック" pitchFamily="34" charset="-128"/>
          <a:cs typeface="Geneva" pitchFamily="-107" charset="-128"/>
        </a:defRPr>
      </a:lvl4pPr>
      <a:lvl5pPr algn="l" defTabSz="457200" rtl="0" eaLnBrk="0" fontAlgn="base" hangingPunct="0">
        <a:spcBef>
          <a:spcPct val="0"/>
        </a:spcBef>
        <a:spcAft>
          <a:spcPct val="0"/>
        </a:spcAft>
        <a:defRPr sz="2800">
          <a:solidFill>
            <a:srgbClr val="7F7F7F"/>
          </a:solidFill>
          <a:latin typeface="Calibri" pitchFamily="-107" charset="0"/>
          <a:ea typeface="ＭＳ Ｐゴシック" pitchFamily="34" charset="-128"/>
          <a:cs typeface="Geneva" pitchFamily="-107" charset="-128"/>
        </a:defRPr>
      </a:lvl5pPr>
      <a:lvl6pPr marL="4572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6pPr>
      <a:lvl7pPr marL="9144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7pPr>
      <a:lvl8pPr marL="13716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8pPr>
      <a:lvl9pPr marL="1828800" algn="l" defTabSz="457200" rtl="0" fontAlgn="base">
        <a:spcBef>
          <a:spcPct val="0"/>
        </a:spcBef>
        <a:spcAft>
          <a:spcPct val="0"/>
        </a:spcAft>
        <a:defRPr sz="2800">
          <a:solidFill>
            <a:srgbClr val="7F7F7F"/>
          </a:solidFill>
          <a:latin typeface="Calibri" pitchFamily="-107" charset="0"/>
          <a:ea typeface="Geneva" pitchFamily="-107" charset="-128"/>
          <a:cs typeface="Geneva"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2200" kern="1200">
          <a:solidFill>
            <a:schemeClr val="tx1"/>
          </a:solidFill>
          <a:latin typeface="+mn-lt"/>
          <a:ea typeface="ＭＳ Ｐゴシック" pitchFamily="34" charset="-128"/>
          <a:cs typeface="Geneva" pitchFamily="-107"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07" charset="-128"/>
          <a:cs typeface="Geneva" charset="0"/>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pitchFamily="34" charset="-128"/>
          <a:cs typeface="ＭＳ Ｐゴシック" pitchFamily="34" charset="-128"/>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ＭＳ Ｐゴシック" pitchFamily="34" charset="-128"/>
          <a:cs typeface="Genev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ＭＳ Ｐゴシック" pitchFamily="34"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achievethecore.org/page/711/sample-writing-task"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hyperlink" Target="http://www.thewritingrevolution.org/" TargetMode="External"/><Relationship Id="rId4" Type="http://schemas.openxmlformats.org/officeDocument/2006/relationships/hyperlink" Target="http://achievethecore.org/page/507/in-common-effective-writing-for-all-studen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jjmorrisdc@gmail.co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ctrTitle"/>
          </p:nvPr>
        </p:nvSpPr>
        <p:spPr>
          <a:xfrm>
            <a:off x="838200" y="2765425"/>
            <a:ext cx="4495800" cy="2492375"/>
          </a:xfrm>
        </p:spPr>
        <p:txBody>
          <a:bodyPr/>
          <a:lstStyle/>
          <a:p>
            <a:r>
              <a:rPr lang="en-US" altLang="en-US" dirty="0" smtClean="0">
                <a:cs typeface="Geneva" charset="0"/>
              </a:rPr>
              <a:t>Analyzing Student Work Over Time</a:t>
            </a:r>
            <a:endParaRPr lang="en-US" altLang="en-US" sz="3200" dirty="0" smtClean="0">
              <a:cs typeface="Geneva" charset="0"/>
            </a:endParaRPr>
          </a:p>
        </p:txBody>
      </p:sp>
      <p:sp>
        <p:nvSpPr>
          <p:cNvPr id="17410" name="Text Placeholder 3"/>
          <p:cNvSpPr>
            <a:spLocks noGrp="1"/>
          </p:cNvSpPr>
          <p:nvPr>
            <p:ph type="body" idx="1"/>
          </p:nvPr>
        </p:nvSpPr>
        <p:spPr>
          <a:xfrm>
            <a:off x="838200" y="2362200"/>
            <a:ext cx="4495800" cy="403225"/>
          </a:xfrm>
        </p:spPr>
        <p:txBody>
          <a:bodyPr/>
          <a:lstStyle/>
          <a:p>
            <a:r>
              <a:rPr lang="en-US" altLang="en-US" dirty="0" smtClean="0">
                <a:cs typeface="Geneva" charset="0"/>
              </a:rPr>
              <a:t>July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reading comprehension through writing</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10</a:t>
            </a:fld>
            <a:endParaRPr lang="en-US" altLang="en-US"/>
          </a:p>
        </p:txBody>
      </p:sp>
      <p:sp>
        <p:nvSpPr>
          <p:cNvPr id="8" name="Content Placeholder 2"/>
          <p:cNvSpPr>
            <a:spLocks noGrp="1"/>
          </p:cNvSpPr>
          <p:nvPr>
            <p:ph idx="1"/>
          </p:nvPr>
        </p:nvSpPr>
        <p:spPr/>
        <p:txBody>
          <a:bodyPr anchor="ctr" anchorCtr="0"/>
          <a:lstStyle/>
          <a:p>
            <a:pPr marL="0" indent="0" algn="ctr">
              <a:buNone/>
            </a:pPr>
            <a:r>
              <a:rPr lang="en-US" sz="3200" dirty="0" smtClean="0"/>
              <a:t>It is </a:t>
            </a:r>
            <a:r>
              <a:rPr lang="en-US" sz="3200" dirty="0"/>
              <a:t>impossible for a student to </a:t>
            </a:r>
            <a:r>
              <a:rPr lang="en-US" sz="3200" dirty="0" smtClean="0"/>
              <a:t>fully meet </a:t>
            </a:r>
            <a:r>
              <a:rPr lang="en-US" sz="3200" dirty="0"/>
              <a:t>the standards of a text and evidence-based writing piece without demonstrating significant reading comprehension skills</a:t>
            </a:r>
          </a:p>
          <a:p>
            <a:pPr algn="ctr"/>
            <a:endParaRPr lang="en-US" sz="3200" dirty="0"/>
          </a:p>
        </p:txBody>
      </p:sp>
    </p:spTree>
    <p:extLst>
      <p:ext uri="{BB962C8B-B14F-4D97-AF65-F5344CB8AC3E}">
        <p14:creationId xmlns:p14="http://schemas.microsoft.com/office/powerpoint/2010/main" val="348596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Student PBA Writing Over Time</a:t>
            </a:r>
            <a:endParaRPr lang="en-US" dirty="0"/>
          </a:p>
        </p:txBody>
      </p:sp>
      <p:sp>
        <p:nvSpPr>
          <p:cNvPr id="3" name="Content Placeholder 2"/>
          <p:cNvSpPr>
            <a:spLocks noGrp="1"/>
          </p:cNvSpPr>
          <p:nvPr>
            <p:ph idx="1"/>
          </p:nvPr>
        </p:nvSpPr>
        <p:spPr>
          <a:xfrm>
            <a:off x="381000" y="1676400"/>
            <a:ext cx="4800600" cy="4449763"/>
          </a:xfrm>
        </p:spPr>
        <p:txBody>
          <a:bodyPr/>
          <a:lstStyle/>
          <a:p>
            <a:r>
              <a:rPr lang="en-US" sz="2400" dirty="0" smtClean="0"/>
              <a:t>Strategy</a:t>
            </a:r>
          </a:p>
          <a:p>
            <a:pPr lvl="1"/>
            <a:r>
              <a:rPr lang="en-US" sz="2000" dirty="0" smtClean="0"/>
              <a:t>Monitor mastery of key skills embedded in the first two writing standards</a:t>
            </a:r>
          </a:p>
          <a:p>
            <a:pPr lvl="1"/>
            <a:r>
              <a:rPr lang="en-US" sz="2000" dirty="0" smtClean="0"/>
              <a:t>Compare progress on skills to overall PARCC rubric scores</a:t>
            </a:r>
          </a:p>
          <a:p>
            <a:pPr lvl="1"/>
            <a:endParaRPr lang="en-US" sz="11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11</a:t>
            </a:fld>
            <a:endParaRPr lang="en-US" altLang="en-US"/>
          </a:p>
        </p:txBody>
      </p:sp>
      <p:pic>
        <p:nvPicPr>
          <p:cNvPr id="1157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9412"/>
          <a:stretch/>
        </p:blipFill>
        <p:spPr bwMode="auto">
          <a:xfrm>
            <a:off x="5257800" y="1842447"/>
            <a:ext cx="3030940" cy="440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clipartpal.com/_thumbs/pd/education/paper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34458"/>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7339" y="5782158"/>
            <a:ext cx="1015021" cy="584775"/>
          </a:xfrm>
          <a:prstGeom prst="rect">
            <a:avLst/>
          </a:prstGeom>
          <a:noFill/>
        </p:spPr>
        <p:txBody>
          <a:bodyPr wrap="none" rtlCol="0">
            <a:spAutoFit/>
          </a:bodyPr>
          <a:lstStyle/>
          <a:p>
            <a:pPr algn="ctr"/>
            <a:r>
              <a:rPr lang="en-US" sz="1600" b="1" dirty="0" smtClean="0"/>
              <a:t>Handout</a:t>
            </a:r>
            <a:endParaRPr lang="en-US" sz="1600" b="1" dirty="0"/>
          </a:p>
          <a:p>
            <a:pPr algn="ctr"/>
            <a:r>
              <a:rPr lang="en-US" sz="1600" b="1" dirty="0" smtClean="0"/>
              <a:t>Page 4</a:t>
            </a:r>
            <a:endParaRPr lang="en-US" sz="1600" b="1" dirty="0"/>
          </a:p>
        </p:txBody>
      </p:sp>
    </p:spTree>
    <p:extLst>
      <p:ext uri="{BB962C8B-B14F-4D97-AF65-F5344CB8AC3E}">
        <p14:creationId xmlns:p14="http://schemas.microsoft.com/office/powerpoint/2010/main" val="3702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 when looking at PBAs over time</a:t>
            </a:r>
            <a:endParaRPr lang="en-US" dirty="0"/>
          </a:p>
        </p:txBody>
      </p:sp>
      <p:sp>
        <p:nvSpPr>
          <p:cNvPr id="3" name="Content Placeholder 2"/>
          <p:cNvSpPr>
            <a:spLocks noGrp="1"/>
          </p:cNvSpPr>
          <p:nvPr>
            <p:ph idx="1"/>
          </p:nvPr>
        </p:nvSpPr>
        <p:spPr>
          <a:xfrm>
            <a:off x="381000" y="1676400"/>
            <a:ext cx="7696200" cy="4449763"/>
          </a:xfrm>
        </p:spPr>
        <p:txBody>
          <a:bodyPr/>
          <a:lstStyle/>
          <a:p>
            <a:r>
              <a:rPr lang="en-US" dirty="0"/>
              <a:t>Comprehension and performance may vary according to text and task </a:t>
            </a:r>
            <a:r>
              <a:rPr lang="en-US" dirty="0" smtClean="0"/>
              <a:t>complexity</a:t>
            </a:r>
          </a:p>
          <a:p>
            <a:pPr marL="0" indent="0">
              <a:buNone/>
            </a:pPr>
            <a:endParaRPr lang="en-US" sz="1200" dirty="0"/>
          </a:p>
          <a:p>
            <a:r>
              <a:rPr lang="en-US" dirty="0"/>
              <a:t>Objective is to see if students are growing in ability to:</a:t>
            </a:r>
          </a:p>
          <a:p>
            <a:pPr lvl="1"/>
            <a:r>
              <a:rPr lang="en-US" dirty="0"/>
              <a:t>leverage text based evidence</a:t>
            </a:r>
          </a:p>
          <a:p>
            <a:pPr lvl="1"/>
            <a:r>
              <a:rPr lang="en-US" dirty="0"/>
              <a:t>communicate ideas in a clear, cohesive, grade-level appropriate way</a:t>
            </a:r>
          </a:p>
          <a:p>
            <a:pPr lvl="1"/>
            <a:r>
              <a:rPr lang="en-US" dirty="0"/>
              <a:t>consistently adapt analysis and writing skills to a variety of tasks over time</a:t>
            </a:r>
          </a:p>
          <a:p>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12</a:t>
            </a:fld>
            <a:endParaRPr lang="en-US" altLang="en-US"/>
          </a:p>
        </p:txBody>
      </p:sp>
      <p:pic>
        <p:nvPicPr>
          <p:cNvPr id="2052" name="Picture 4" descr="http://www.brownco.k12.in.us/staff_sites/bcis/dfaust/photos/news_feed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04313"/>
            <a:ext cx="1935589" cy="18964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tercontinentalresearchjournals.org/wp-content/uploads/2015/01/term-paper-writing-clipar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33387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380995"/>
            <a:ext cx="2577806" cy="201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1921" y="4070821"/>
            <a:ext cx="2463047" cy="369332"/>
          </a:xfrm>
          <a:prstGeom prst="rect">
            <a:avLst/>
          </a:prstGeom>
          <a:noFill/>
        </p:spPr>
        <p:txBody>
          <a:bodyPr wrap="none" rtlCol="0">
            <a:spAutoFit/>
          </a:bodyPr>
          <a:lstStyle/>
          <a:p>
            <a:r>
              <a:rPr lang="en-US" b="1" dirty="0" smtClean="0"/>
              <a:t>Text-based Evidence</a:t>
            </a:r>
            <a:endParaRPr lang="en-US" b="1" dirty="0"/>
          </a:p>
        </p:txBody>
      </p:sp>
      <p:sp>
        <p:nvSpPr>
          <p:cNvPr id="13" name="TextBox 12"/>
          <p:cNvSpPr txBox="1"/>
          <p:nvPr/>
        </p:nvSpPr>
        <p:spPr>
          <a:xfrm>
            <a:off x="2954968" y="4047314"/>
            <a:ext cx="2836232" cy="369332"/>
          </a:xfrm>
          <a:prstGeom prst="rect">
            <a:avLst/>
          </a:prstGeom>
          <a:noFill/>
        </p:spPr>
        <p:txBody>
          <a:bodyPr wrap="square" rtlCol="0">
            <a:spAutoFit/>
          </a:bodyPr>
          <a:lstStyle/>
          <a:p>
            <a:pPr algn="ctr"/>
            <a:r>
              <a:rPr lang="en-US" b="1" dirty="0" smtClean="0"/>
              <a:t>Clear, Cohesive Ideas</a:t>
            </a:r>
            <a:endParaRPr lang="en-US" b="1" dirty="0"/>
          </a:p>
        </p:txBody>
      </p:sp>
      <p:sp>
        <p:nvSpPr>
          <p:cNvPr id="14" name="TextBox 13"/>
          <p:cNvSpPr txBox="1"/>
          <p:nvPr/>
        </p:nvSpPr>
        <p:spPr>
          <a:xfrm>
            <a:off x="5791200" y="4045195"/>
            <a:ext cx="2836232" cy="369332"/>
          </a:xfrm>
          <a:prstGeom prst="rect">
            <a:avLst/>
          </a:prstGeom>
          <a:noFill/>
        </p:spPr>
        <p:txBody>
          <a:bodyPr wrap="square" rtlCol="0">
            <a:spAutoFit/>
          </a:bodyPr>
          <a:lstStyle/>
          <a:p>
            <a:pPr algn="ctr"/>
            <a:r>
              <a:rPr lang="en-US" b="1" dirty="0" smtClean="0"/>
              <a:t>Adaptation to Task</a:t>
            </a:r>
            <a:endParaRPr lang="en-US" b="1" dirty="0"/>
          </a:p>
        </p:txBody>
      </p:sp>
    </p:spTree>
    <p:extLst>
      <p:ext uri="{BB962C8B-B14F-4D97-AF65-F5344CB8AC3E}">
        <p14:creationId xmlns:p14="http://schemas.microsoft.com/office/powerpoint/2010/main" val="365565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Examining student work over time</a:t>
            </a:r>
            <a:endParaRPr lang="en-US" dirty="0"/>
          </a:p>
        </p:txBody>
      </p:sp>
      <p:sp>
        <p:nvSpPr>
          <p:cNvPr id="3" name="Content Placeholder 2"/>
          <p:cNvSpPr>
            <a:spLocks noGrp="1"/>
          </p:cNvSpPr>
          <p:nvPr>
            <p:ph idx="1"/>
          </p:nvPr>
        </p:nvSpPr>
        <p:spPr>
          <a:xfrm>
            <a:off x="381000" y="1676400"/>
            <a:ext cx="4191000" cy="4449763"/>
          </a:xfrm>
        </p:spPr>
        <p:txBody>
          <a:bodyPr/>
          <a:lstStyle/>
          <a:p>
            <a:r>
              <a:rPr lang="en-US" dirty="0" smtClean="0"/>
              <a:t>Samples are from a DCPS Middle School 7</a:t>
            </a:r>
            <a:r>
              <a:rPr lang="en-US" baseline="30000" dirty="0" smtClean="0"/>
              <a:t>th</a:t>
            </a:r>
            <a:r>
              <a:rPr lang="en-US" dirty="0" smtClean="0"/>
              <a:t> Grade ELA class</a:t>
            </a:r>
          </a:p>
          <a:p>
            <a:pPr marL="365760" lvl="1" indent="0">
              <a:buNone/>
            </a:pPr>
            <a:endParaRPr lang="en-US" dirty="0"/>
          </a:p>
          <a:p>
            <a:pPr lvl="1"/>
            <a:r>
              <a:rPr lang="en-US" dirty="0" smtClean="0"/>
              <a:t>Expository prompt on Jewish Ghettos during WWII (</a:t>
            </a:r>
            <a:r>
              <a:rPr lang="en-US" dirty="0"/>
              <a:t>September 2014 )</a:t>
            </a:r>
            <a:endParaRPr lang="en-US" dirty="0" smtClean="0"/>
          </a:p>
          <a:p>
            <a:pPr lvl="1"/>
            <a:endParaRPr lang="en-US" dirty="0" smtClean="0"/>
          </a:p>
          <a:p>
            <a:pPr lvl="1"/>
            <a:r>
              <a:rPr lang="en-US" dirty="0" smtClean="0"/>
              <a:t>Expository prompt comparing and contrasting two literary texts on the values of mothers (</a:t>
            </a:r>
            <a:r>
              <a:rPr lang="en-US" dirty="0"/>
              <a:t>November </a:t>
            </a:r>
            <a:r>
              <a:rPr lang="en-US" dirty="0" smtClean="0"/>
              <a:t>2014)</a:t>
            </a:r>
          </a:p>
          <a:p>
            <a:pPr lvl="1"/>
            <a:endParaRPr lang="en-US" dirty="0" smtClean="0"/>
          </a:p>
          <a:p>
            <a:pPr lvl="1"/>
            <a:r>
              <a:rPr lang="en-US" dirty="0" smtClean="0"/>
              <a:t>Argumentative prompt on youth engaging in dangerous sporting activities to set records (</a:t>
            </a:r>
            <a:r>
              <a:rPr lang="en-US" dirty="0"/>
              <a:t>January </a:t>
            </a:r>
            <a:r>
              <a:rPr lang="en-US" dirty="0" smtClean="0"/>
              <a:t>2015)</a:t>
            </a:r>
          </a:p>
          <a:p>
            <a:pPr lvl="1"/>
            <a:endParaRPr lang="en-US" dirty="0"/>
          </a:p>
          <a:p>
            <a:pPr lvl="1"/>
            <a:endParaRPr lang="en-US" dirty="0" smtClean="0"/>
          </a:p>
          <a:p>
            <a:pPr lvl="1"/>
            <a:endParaRPr lang="en-US" dirty="0"/>
          </a:p>
          <a:p>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13</a:t>
            </a:fld>
            <a:endParaRPr lang="en-US" altLang="en-US"/>
          </a:p>
        </p:txBody>
      </p:sp>
      <p:pic>
        <p:nvPicPr>
          <p:cNvPr id="1028" name="Picture 4" descr="http://blog.claimscon.org/wp-content/uploads/2012/05/ghetto-300x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972" y="1724167"/>
            <a:ext cx="2857500"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bcdn-sphotos-a-a.akamaihd.net/hphotos-ak-frc3/v/t1.0-9/562427_335718849808750_1390017426_n.jpg?oh=fb23ea56fc42f8553ebd40a3ab177b6d&amp;oe=55CEF082&amp;__gda__=1439342454_1cdd7f9fd2f62f8e9b559b875dca72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936" y="2057400"/>
            <a:ext cx="1730864" cy="27062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guim.co.uk/sys-images/Guardian/Pix/pictures/2012/1/23/1327344879431/Laura-Dekker-007.jpg"/>
          <p:cNvPicPr>
            <a:picLocks noChangeAspect="1" noChangeArrowheads="1"/>
          </p:cNvPicPr>
          <p:nvPr/>
        </p:nvPicPr>
        <p:blipFill rotWithShape="1">
          <a:blip r:embed="rId5">
            <a:extLst>
              <a:ext uri="{28A0092B-C50C-407E-A947-70E740481C1C}">
                <a14:useLocalDpi xmlns:a14="http://schemas.microsoft.com/office/drawing/2010/main" val="0"/>
              </a:ext>
            </a:extLst>
          </a:blip>
          <a:srcRect l="18216"/>
          <a:stretch/>
        </p:blipFill>
        <p:spPr bwMode="auto">
          <a:xfrm>
            <a:off x="6068088" y="4342263"/>
            <a:ext cx="2664805" cy="195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54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pPr marL="0" indent="0" algn="ctr">
              <a:buNone/>
            </a:pPr>
            <a:r>
              <a:rPr lang="en-US" b="1" dirty="0" smtClean="0"/>
              <a:t>The Goal of this Activity IS</a:t>
            </a:r>
          </a:p>
          <a:p>
            <a:pPr marL="0" indent="0" algn="ctr">
              <a:buNone/>
            </a:pPr>
            <a:r>
              <a:rPr lang="en-US" dirty="0" smtClean="0"/>
              <a:t>Evaluate student progress toward developing grade-level writing skills to communicate, analyze, and apply text based evidence</a:t>
            </a:r>
          </a:p>
          <a:p>
            <a:endParaRPr lang="en-US" dirty="0"/>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endParaRPr lang="en-US" b="1" dirty="0"/>
          </a:p>
          <a:p>
            <a:pPr marL="0" indent="0" algn="ctr">
              <a:buNone/>
            </a:pPr>
            <a:r>
              <a:rPr lang="en-US" b="1" dirty="0" smtClean="0"/>
              <a:t>The </a:t>
            </a:r>
            <a:r>
              <a:rPr lang="en-US" b="1" dirty="0" smtClean="0"/>
              <a:t>Goal of this Activity IS NOT</a:t>
            </a:r>
          </a:p>
          <a:p>
            <a:pPr marL="0" indent="0" algn="ctr">
              <a:buNone/>
            </a:pPr>
            <a:r>
              <a:rPr lang="en-US" dirty="0" smtClean="0"/>
              <a:t>Evaluate the quality / appropriateness of the prompts / texts</a:t>
            </a:r>
          </a:p>
          <a:p>
            <a:pPr marL="0" indent="0" algn="ctr">
              <a:buNone/>
            </a:pP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14</a:t>
            </a:fld>
            <a:endParaRPr lang="en-US" alt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24968"/>
            <a:ext cx="32194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885097" y="3439615"/>
            <a:ext cx="1752600" cy="923330"/>
          </a:xfrm>
          <a:prstGeom prst="rect">
            <a:avLst/>
          </a:prstGeom>
          <a:solidFill>
            <a:srgbClr val="FF0000"/>
          </a:solidFill>
        </p:spPr>
        <p:txBody>
          <a:bodyPr wrap="square" rtlCol="0">
            <a:spAutoFit/>
          </a:bodyPr>
          <a:lstStyle/>
          <a:p>
            <a:pPr algn="ctr"/>
            <a:r>
              <a:rPr lang="en-US" b="1" dirty="0" smtClean="0"/>
              <a:t>Avoid distracted analyzing!</a:t>
            </a:r>
            <a:endParaRPr lang="en-US" b="1" dirty="0"/>
          </a:p>
        </p:txBody>
      </p:sp>
    </p:spTree>
    <p:extLst>
      <p:ext uri="{BB962C8B-B14F-4D97-AF65-F5344CB8AC3E}">
        <p14:creationId xmlns:p14="http://schemas.microsoft.com/office/powerpoint/2010/main" val="1992406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ChangeAspect="1" noChangeArrowheads="1"/>
          </p:cNvPicPr>
          <p:nvPr/>
        </p:nvPicPr>
        <p:blipFill>
          <a:blip r:embed="rId3">
            <a:extLst>
              <a:ext uri="{28A0092B-C50C-407E-A947-70E740481C1C}">
                <a14:useLocalDpi xmlns:a14="http://schemas.microsoft.com/office/drawing/2010/main" val="0"/>
              </a:ext>
            </a:extLst>
          </a:blip>
          <a:srcRect r="4436" b="26312"/>
          <a:stretch>
            <a:fillRect/>
          </a:stretch>
        </p:blipFill>
        <p:spPr bwMode="auto">
          <a:xfrm>
            <a:off x="4952999" y="1617663"/>
            <a:ext cx="38576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251" name="Title 1"/>
          <p:cNvSpPr>
            <a:spLocks noGrp="1"/>
          </p:cNvSpPr>
          <p:nvPr>
            <p:ph type="title"/>
          </p:nvPr>
        </p:nvSpPr>
        <p:spPr/>
        <p:txBody>
          <a:bodyPr/>
          <a:lstStyle/>
          <a:p>
            <a:r>
              <a:rPr lang="en-US" altLang="en-US" dirty="0" smtClean="0">
                <a:ea typeface="ＭＳ Ｐゴシック" pitchFamily="34" charset="-128"/>
                <a:cs typeface="Geneva" pitchFamily="-84" charset="0"/>
                <a:sym typeface="Calibri" pitchFamily="34" charset="0"/>
              </a:rPr>
              <a:t>The Rule of 5</a:t>
            </a:r>
            <a:endParaRPr lang="en-US" altLang="en-US" dirty="0" smtClean="0">
              <a:ea typeface="ＭＳ Ｐゴシック" pitchFamily="34" charset="-128"/>
              <a:cs typeface="Geneva" pitchFamily="-84" charset="0"/>
            </a:endParaRPr>
          </a:p>
        </p:txBody>
      </p:sp>
      <p:sp>
        <p:nvSpPr>
          <p:cNvPr id="3" name="Text Placeholder 2"/>
          <p:cNvSpPr>
            <a:spLocks noGrp="1"/>
          </p:cNvSpPr>
          <p:nvPr>
            <p:ph type="body" idx="1"/>
          </p:nvPr>
        </p:nvSpPr>
        <p:spPr>
          <a:xfrm>
            <a:off x="380999" y="1676400"/>
            <a:ext cx="4572001" cy="4449763"/>
          </a:xfrm>
        </p:spPr>
        <p:txBody>
          <a:bodyPr/>
          <a:lstStyle/>
          <a:p>
            <a:pPr marL="0" indent="0">
              <a:buFont typeface="Wingdings" charset="2"/>
              <a:buNone/>
              <a:defRPr/>
            </a:pPr>
            <a:r>
              <a:rPr lang="en-US" b="1" dirty="0" smtClean="0"/>
              <a:t>The Rationale:</a:t>
            </a:r>
          </a:p>
          <a:p>
            <a:pPr>
              <a:defRPr/>
            </a:pPr>
            <a:r>
              <a:rPr lang="en-US" u="sng" dirty="0" smtClean="0"/>
              <a:t>Deep</a:t>
            </a:r>
            <a:r>
              <a:rPr lang="en-US" dirty="0" smtClean="0"/>
              <a:t> analysis of </a:t>
            </a:r>
            <a:r>
              <a:rPr lang="en-US" u="sng" dirty="0" smtClean="0"/>
              <a:t>all</a:t>
            </a:r>
            <a:r>
              <a:rPr lang="en-US" dirty="0" smtClean="0"/>
              <a:t> student responses, especially with multiple classes, is generally not feasible</a:t>
            </a:r>
          </a:p>
          <a:p>
            <a:pPr>
              <a:defRPr/>
            </a:pPr>
            <a:r>
              <a:rPr lang="en-US" u="sng" dirty="0" smtClean="0"/>
              <a:t>Deep</a:t>
            </a:r>
            <a:r>
              <a:rPr lang="en-US" dirty="0" smtClean="0"/>
              <a:t> analysis of </a:t>
            </a:r>
            <a:r>
              <a:rPr lang="en-US" u="sng" dirty="0" smtClean="0"/>
              <a:t>a small sample </a:t>
            </a:r>
            <a:r>
              <a:rPr lang="en-US" dirty="0" smtClean="0"/>
              <a:t>can provide valuable insights on instruction</a:t>
            </a:r>
          </a:p>
          <a:p>
            <a:pPr marL="0" indent="0">
              <a:buFont typeface="Wingdings" charset="2"/>
              <a:buNone/>
              <a:defRPr/>
            </a:pPr>
            <a:endParaRPr lang="en-US" dirty="0"/>
          </a:p>
          <a:p>
            <a:pPr marL="0" indent="0">
              <a:buFont typeface="Wingdings" charset="2"/>
              <a:buNone/>
              <a:defRPr/>
            </a:pPr>
            <a:r>
              <a:rPr lang="en-US" b="1" dirty="0" smtClean="0"/>
              <a:t>The Process:</a:t>
            </a:r>
          </a:p>
          <a:p>
            <a:pPr>
              <a:defRPr/>
            </a:pPr>
            <a:r>
              <a:rPr lang="en-US" dirty="0" smtClean="0"/>
              <a:t>Quickly scan the student work</a:t>
            </a:r>
          </a:p>
          <a:p>
            <a:pPr>
              <a:defRPr/>
            </a:pPr>
            <a:r>
              <a:rPr lang="en-US" dirty="0"/>
              <a:t>F</a:t>
            </a:r>
            <a:r>
              <a:rPr lang="en-US" dirty="0" smtClean="0"/>
              <a:t>ind 5 students who look like they are across the spectrum in their performance</a:t>
            </a:r>
          </a:p>
          <a:p>
            <a:pPr>
              <a:defRPr/>
            </a:pPr>
            <a:r>
              <a:rPr lang="en-US" dirty="0" smtClean="0"/>
              <a:t>Use sample to determine next steps</a:t>
            </a:r>
          </a:p>
        </p:txBody>
      </p:sp>
      <p:sp>
        <p:nvSpPr>
          <p:cNvPr id="5" name="Rectangle 4"/>
          <p:cNvSpPr/>
          <p:nvPr/>
        </p:nvSpPr>
        <p:spPr>
          <a:xfrm>
            <a:off x="5094288" y="1755775"/>
            <a:ext cx="1698625" cy="1379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rPr>
              <a:t>Low Response</a:t>
            </a:r>
          </a:p>
          <a:p>
            <a:pPr algn="ctr">
              <a:defRPr/>
            </a:pPr>
            <a:r>
              <a:rPr lang="en-US" sz="400" dirty="0">
                <a:solidFill>
                  <a:schemeClr val="tx1"/>
                </a:solidFill>
              </a:rPr>
              <a:t>it's the way she walked (wow) Straight into my heart and stole it. Through the doors and past the guards (wow), Just like she already owned it.  I said, "Can you give it back to me?" She said, </a:t>
            </a:r>
          </a:p>
        </p:txBody>
      </p:sp>
      <p:sp>
        <p:nvSpPr>
          <p:cNvPr id="8" name="Rectangle 7"/>
          <p:cNvSpPr/>
          <p:nvPr/>
        </p:nvSpPr>
        <p:spPr>
          <a:xfrm>
            <a:off x="5565775" y="2438400"/>
            <a:ext cx="1698625" cy="1379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rPr>
              <a:t>Lower Response</a:t>
            </a:r>
          </a:p>
          <a:p>
            <a:pPr algn="ctr">
              <a:defRPr/>
            </a:pPr>
            <a:r>
              <a:rPr lang="en-US" sz="400" dirty="0">
                <a:solidFill>
                  <a:schemeClr val="tx1"/>
                </a:solidFill>
              </a:rPr>
              <a:t>it's the way she walked (wow) Straight into my heart and stole it. Through the doors and past the guards (wow), Just like she already owned it.  I said, "Can you give it back to me?" She said, "Never in your wildest dreams."  And we danced all night to the</a:t>
            </a:r>
          </a:p>
        </p:txBody>
      </p:sp>
      <p:sp>
        <p:nvSpPr>
          <p:cNvPr id="9" name="Rectangle 8"/>
          <p:cNvSpPr/>
          <p:nvPr/>
        </p:nvSpPr>
        <p:spPr>
          <a:xfrm>
            <a:off x="6030913" y="3141663"/>
            <a:ext cx="1698625" cy="13795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rPr>
              <a:t>Middle Response</a:t>
            </a:r>
          </a:p>
          <a:p>
            <a:pPr algn="ctr">
              <a:defRPr/>
            </a:pPr>
            <a:r>
              <a:rPr lang="en-US" sz="400" dirty="0">
                <a:solidFill>
                  <a:schemeClr val="tx1"/>
                </a:solidFill>
              </a:rPr>
              <a:t>it's the way she walked (wow) Straight into my heart and stole it. Through the doors and past the guards (wow), Just like she already owned it.  I said, "Can you give it back to me?" She said, "Never in your wildest dreams."  And we danced all night to the best song ever. We knew every line. Now I can't remember How it goes but I know that I won't forget her 'Cause we danced all night to the best song ever.  I think it went oh, oh, oh I think it went</a:t>
            </a:r>
          </a:p>
        </p:txBody>
      </p:sp>
      <p:sp>
        <p:nvSpPr>
          <p:cNvPr id="10" name="Rectangle 9"/>
          <p:cNvSpPr/>
          <p:nvPr/>
        </p:nvSpPr>
        <p:spPr>
          <a:xfrm>
            <a:off x="6488113" y="3846513"/>
            <a:ext cx="1698625" cy="1377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rPr>
              <a:t>High Response</a:t>
            </a:r>
          </a:p>
          <a:p>
            <a:pPr algn="ctr">
              <a:defRPr/>
            </a:pPr>
            <a:r>
              <a:rPr lang="en-US" sz="400" dirty="0">
                <a:solidFill>
                  <a:schemeClr val="tx1"/>
                </a:solidFill>
              </a:rPr>
              <a:t>it's the way she walked (wow) Straight into my heart and stole it. Through the doors and past the guards (wow), Just like she already owned it.  I said, "Can you give it back to me?" She said, "Never in your wildest dreams."  And we danced all night to the best song ever. We knew every line. Now I can't remember How it goes but I know that I won't forget her 'Cause we danced all night to the best song ever.  I think it went oh, oh, oh I think it went yeah, yeah, yeah I think it goes oh  Said her name was Georgia Rose (wow), And her daddy was a dentist. Said I had a dirty mouth (I got a dirty mouth) But she kissed me like she meant it.  I said, "Can I take you home with me?" She said, "Never in your wildest dreams."  And we danced all night to the best song ever. We knew every line. Now I can't remember How it goes but I know that I won't forget her 'Cause we danced all night to the best song ever.  I think it went oh, oh, oh I think it went yeah, yeah, yeah I think it goes oh </a:t>
            </a:r>
          </a:p>
        </p:txBody>
      </p:sp>
      <p:sp>
        <p:nvSpPr>
          <p:cNvPr id="11" name="Rectangle 10"/>
          <p:cNvSpPr/>
          <p:nvPr/>
        </p:nvSpPr>
        <p:spPr>
          <a:xfrm>
            <a:off x="6967538" y="4529138"/>
            <a:ext cx="1697037" cy="13779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rPr>
              <a:t>Very High Response</a:t>
            </a:r>
          </a:p>
          <a:p>
            <a:pPr algn="ctr">
              <a:defRPr/>
            </a:pPr>
            <a:r>
              <a:rPr lang="en-US" sz="400" dirty="0">
                <a:solidFill>
                  <a:schemeClr val="tx1"/>
                </a:solidFill>
              </a:rPr>
              <a:t>it's the way she walked (wow) Straight into my heart and stole it. Through the doors and past the guards (wow), Just like she already owned it.  I said, "Can you give it back to me?" She said, "Never in your wildest How it goes but I know that I won't forget her 'Cause we danced all night to the best song ever.  I think it went oh, oh, oh I think it went yeah, yeah, yeah I think it goes oh  Said her name was Georgia Rose (wow), And her daddy was a dentist. Said I had a dirty mouth (I got a dirty mouth) But she kissed me like she meant it.  I said, "Can I take you home with me?" She said, "Never in your wildest dreams."  And we danced all night to the best song ever. We knew every line. Now I can't remember How it goes but I know that I won't forget her 'Cause we danced all night to the best song ever.  I think it went oh, oh, oh I think it went yeah, yeah, yeah I think it goes oh </a:t>
            </a:r>
          </a:p>
        </p:txBody>
      </p:sp>
      <p:sp>
        <p:nvSpPr>
          <p:cNvPr id="53258" name="Shape 286"/>
          <p:cNvSpPr>
            <a:spLocks noGrp="1"/>
          </p:cNvSpPr>
          <p:nvPr>
            <p:ph type="body" idx="1"/>
          </p:nvPr>
        </p:nvSpPr>
        <p:spPr>
          <a:xfrm>
            <a:off x="381000" y="381000"/>
            <a:ext cx="8382000" cy="276225"/>
          </a:xfrm>
          <a:solidFill>
            <a:srgbClr val="005283"/>
          </a:solidFill>
        </p:spPr>
        <p:txBody>
          <a:bodyPr lIns="91425" tIns="45700" rIns="91425" bIns="45700"/>
          <a:lstStyle/>
          <a:p>
            <a:pPr marL="342900" indent="-342900">
              <a:spcBef>
                <a:spcPct val="0"/>
              </a:spcBef>
              <a:buClr>
                <a:srgbClr val="FFFFFF"/>
              </a:buClr>
              <a:buSzPct val="25000"/>
              <a:buFont typeface="Calibri" pitchFamily="34" charset="0"/>
              <a:buNone/>
            </a:pPr>
            <a:r>
              <a:rPr lang="en-US" altLang="en-US" sz="1100" b="1" dirty="0" smtClean="0">
                <a:solidFill>
                  <a:srgbClr val="FFFFFF"/>
                </a:solidFill>
                <a:ea typeface="ＭＳ Ｐゴシック" pitchFamily="34" charset="-128"/>
                <a:cs typeface="Geneva" pitchFamily="-84" charset="0"/>
                <a:sym typeface="Calibri" pitchFamily="34" charset="0"/>
              </a:rPr>
              <a:t>Academic Leadership Team</a:t>
            </a:r>
          </a:p>
          <a:p>
            <a:pPr marL="342900" indent="-342900">
              <a:spcBef>
                <a:spcPts val="225"/>
              </a:spcBef>
              <a:buClr>
                <a:srgbClr val="FFFFFF"/>
              </a:buClr>
              <a:buFont typeface="Calibri" pitchFamily="34" charset="0"/>
              <a:buNone/>
            </a:pPr>
            <a:endParaRPr lang="en-US" altLang="en-US" sz="1100" b="1" dirty="0" smtClean="0">
              <a:solidFill>
                <a:srgbClr val="FFFFFF"/>
              </a:solidFill>
              <a:ea typeface="ＭＳ Ｐゴシック" pitchFamily="34" charset="-128"/>
              <a:cs typeface="Geneva" pitchFamily="-84" charset="0"/>
              <a:sym typeface="Calibri" pitchFamily="34" charset="0"/>
            </a:endParaRPr>
          </a:p>
        </p:txBody>
      </p:sp>
    </p:spTree>
    <p:extLst>
      <p:ext uri="{BB962C8B-B14F-4D97-AF65-F5344CB8AC3E}">
        <p14:creationId xmlns:p14="http://schemas.microsoft.com/office/powerpoint/2010/main" val="3404409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Two Strategies for Approaching Analysis Over Time</a:t>
            </a:r>
          </a:p>
        </p:txBody>
      </p:sp>
      <p:sp>
        <p:nvSpPr>
          <p:cNvPr id="19" name="Content Placeholder 18"/>
          <p:cNvSpPr>
            <a:spLocks noGrp="1"/>
          </p:cNvSpPr>
          <p:nvPr>
            <p:ph idx="1"/>
          </p:nvPr>
        </p:nvSpPr>
        <p:spPr>
          <a:xfrm>
            <a:off x="381000" y="1676401"/>
            <a:ext cx="4038600" cy="533399"/>
          </a:xfrm>
        </p:spPr>
        <p:txBody>
          <a:bodyPr/>
          <a:lstStyle/>
          <a:p>
            <a:r>
              <a:rPr lang="en-US" b="1" dirty="0" smtClean="0"/>
              <a:t>Go through prompts one-by-one</a:t>
            </a:r>
            <a:endParaRPr lang="en-US" b="1" dirty="0"/>
          </a:p>
        </p:txBody>
      </p:sp>
      <p:sp>
        <p:nvSpPr>
          <p:cNvPr id="20" name="Text Placeholder 19"/>
          <p:cNvSpPr>
            <a:spLocks noGrp="1"/>
          </p:cNvSpPr>
          <p:nvPr>
            <p:ph type="body" sz="quarter" idx="12"/>
          </p:nvPr>
        </p:nvSpPr>
        <p:spPr/>
        <p:txBody>
          <a:bodyPr/>
          <a:lstStyle/>
          <a:p>
            <a:endParaRPr lang="en-US"/>
          </a:p>
        </p:txBody>
      </p:sp>
      <p:sp>
        <p:nvSpPr>
          <p:cNvPr id="21" name="Content Placeholder 20"/>
          <p:cNvSpPr>
            <a:spLocks noGrp="1"/>
          </p:cNvSpPr>
          <p:nvPr>
            <p:ph idx="15"/>
          </p:nvPr>
        </p:nvSpPr>
        <p:spPr/>
        <p:txBody>
          <a:bodyPr/>
          <a:lstStyle/>
          <a:p>
            <a:pPr marL="0" indent="0">
              <a:buNone/>
            </a:pPr>
            <a:r>
              <a:rPr lang="en-US" sz="1800" dirty="0" smtClean="0"/>
              <a:t>For each </a:t>
            </a:r>
            <a:r>
              <a:rPr lang="en-US" sz="1800" dirty="0" smtClean="0"/>
              <a:t>prompt:</a:t>
            </a:r>
            <a:endParaRPr lang="en-US" sz="1800" dirty="0" smtClean="0"/>
          </a:p>
          <a:p>
            <a:r>
              <a:rPr lang="en-US" sz="1800" dirty="0" smtClean="0"/>
              <a:t>Read the texts and prompt</a:t>
            </a:r>
          </a:p>
          <a:p>
            <a:r>
              <a:rPr lang="en-US" sz="1800" dirty="0" smtClean="0"/>
              <a:t>Go through each student response one-by-one</a:t>
            </a:r>
          </a:p>
          <a:p>
            <a:r>
              <a:rPr lang="en-US" sz="1800" dirty="0" smtClean="0"/>
              <a:t>Jot notes on ways in which student is or is not meeting each part of the standard</a:t>
            </a:r>
          </a:p>
        </p:txBody>
      </p:sp>
      <p:sp>
        <p:nvSpPr>
          <p:cNvPr id="5" name="Date Placeholder 4"/>
          <p:cNvSpPr>
            <a:spLocks noGrp="1"/>
          </p:cNvSpPr>
          <p:nvPr>
            <p:ph type="dt" sz="half" idx="17"/>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8"/>
          </p:nvPr>
        </p:nvSpPr>
        <p:spPr/>
        <p:txBody>
          <a:bodyPr/>
          <a:lstStyle/>
          <a:p>
            <a:fld id="{83483DA7-6902-4C13-B41D-D3DE0F72563A}" type="slidenum">
              <a:rPr lang="en-US" altLang="en-US" smtClean="0"/>
              <a:pPr/>
              <a:t>16</a:t>
            </a:fld>
            <a:endParaRPr lang="en-US" altLang="en-US"/>
          </a:p>
        </p:txBody>
      </p:sp>
      <p:sp>
        <p:nvSpPr>
          <p:cNvPr id="23" name="Content Placeholder 18"/>
          <p:cNvSpPr txBox="1">
            <a:spLocks/>
          </p:cNvSpPr>
          <p:nvPr/>
        </p:nvSpPr>
        <p:spPr bwMode="auto">
          <a:xfrm>
            <a:off x="4648199" y="1676401"/>
            <a:ext cx="4114801"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42900" algn="l" defTabSz="457200" rtl="0" eaLnBrk="0" fontAlgn="base" hangingPunct="0">
              <a:spcBef>
                <a:spcPct val="20000"/>
              </a:spcBef>
              <a:spcAft>
                <a:spcPct val="0"/>
              </a:spcAft>
              <a:buClr>
                <a:srgbClr val="0098DB"/>
              </a:buClr>
              <a:buFont typeface="Wingdings" charset="2"/>
              <a:buNone/>
              <a:defRPr sz="2000" kern="1200">
                <a:solidFill>
                  <a:schemeClr val="tx1"/>
                </a:solidFill>
                <a:latin typeface="+mn-lt"/>
                <a:ea typeface="ＭＳ Ｐゴシック" pitchFamily="34" charset="-128"/>
                <a:cs typeface="Geneva" pitchFamily="-107" charset="-128"/>
              </a:defRPr>
            </a:lvl1pPr>
            <a:lvl2pPr marL="742950" indent="-285750" algn="l" defTabSz="457200" rtl="0" eaLnBrk="0" fontAlgn="base" hangingPunct="0">
              <a:spcBef>
                <a:spcPct val="20000"/>
              </a:spcBef>
              <a:spcAft>
                <a:spcPct val="0"/>
              </a:spcAft>
              <a:buClr>
                <a:srgbClr val="0098DB"/>
              </a:buClr>
              <a:buFont typeface="Wingdings" charset="2"/>
              <a:buNone/>
              <a:defRPr sz="1800" kern="1200">
                <a:solidFill>
                  <a:schemeClr val="tx1"/>
                </a:solidFill>
                <a:latin typeface="+mn-lt"/>
                <a:ea typeface="Geneva" pitchFamily="-107" charset="-128"/>
                <a:cs typeface="Geneva" charset="0"/>
              </a:defRPr>
            </a:lvl2pPr>
            <a:lvl3pPr marL="1143000" indent="-228600" algn="l" defTabSz="457200" rtl="0" eaLnBrk="0" fontAlgn="base" hangingPunct="0">
              <a:spcBef>
                <a:spcPct val="20000"/>
              </a:spcBef>
              <a:spcAft>
                <a:spcPct val="0"/>
              </a:spcAft>
              <a:buClr>
                <a:srgbClr val="0098DB"/>
              </a:buClr>
              <a:buFont typeface="Wingdings" charset="2"/>
              <a:buNone/>
              <a:defRPr sz="1800" kern="1200">
                <a:solidFill>
                  <a:schemeClr val="tx1"/>
                </a:solidFill>
                <a:latin typeface="+mn-lt"/>
                <a:ea typeface="ＭＳ Ｐゴシック" pitchFamily="34" charset="-128"/>
                <a:cs typeface="ＭＳ Ｐゴシック" pitchFamily="34" charset="-128"/>
              </a:defRPr>
            </a:lvl3pPr>
            <a:lvl4pPr marL="1600200" indent="-228600" algn="l" defTabSz="457200" rtl="0" eaLnBrk="0" fontAlgn="base" hangingPunct="0">
              <a:spcBef>
                <a:spcPct val="20000"/>
              </a:spcBef>
              <a:spcAft>
                <a:spcPct val="0"/>
              </a:spcAft>
              <a:buClr>
                <a:srgbClr val="0098DB"/>
              </a:buClr>
              <a:buFont typeface="Wingdings" charset="2"/>
              <a:buNone/>
              <a:defRPr sz="1800" kern="1200">
                <a:solidFill>
                  <a:schemeClr val="tx1"/>
                </a:solidFill>
                <a:latin typeface="+mn-lt"/>
                <a:ea typeface="ＭＳ Ｐゴシック" pitchFamily="34" charset="-128"/>
                <a:cs typeface="Geneva"/>
              </a:defRPr>
            </a:lvl4pPr>
            <a:lvl5pPr marL="2057400" indent="-228600" algn="l" defTabSz="457200" rtl="0" eaLnBrk="0" fontAlgn="base" hangingPunct="0">
              <a:spcBef>
                <a:spcPct val="20000"/>
              </a:spcBef>
              <a:spcAft>
                <a:spcPct val="0"/>
              </a:spcAft>
              <a:buClr>
                <a:srgbClr val="0098DB"/>
              </a:buClr>
              <a:buFont typeface="Wingdings" charset="2"/>
              <a:buNone/>
              <a:defRPr sz="1800" kern="1200">
                <a:solidFill>
                  <a:schemeClr val="tx1"/>
                </a:solidFill>
                <a:latin typeface="+mn-lt"/>
                <a:ea typeface="ＭＳ Ｐゴシック" pitchFamily="34"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t>Go through students one-by-one</a:t>
            </a:r>
            <a:endParaRPr lang="en-US" b="1" dirty="0"/>
          </a:p>
        </p:txBody>
      </p:sp>
      <p:sp>
        <p:nvSpPr>
          <p:cNvPr id="24" name="Content Placeholder 20"/>
          <p:cNvSpPr txBox="1">
            <a:spLocks/>
          </p:cNvSpPr>
          <p:nvPr/>
        </p:nvSpPr>
        <p:spPr bwMode="auto">
          <a:xfrm>
            <a:off x="4724400" y="2209801"/>
            <a:ext cx="403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ct val="20000"/>
              </a:spcBef>
              <a:spcAft>
                <a:spcPct val="0"/>
              </a:spcAft>
              <a:buClr>
                <a:srgbClr val="005283"/>
              </a:buClr>
              <a:buFont typeface="Wingdings" charset="2"/>
              <a:buChar char="§"/>
              <a:defRPr sz="1600" kern="1200">
                <a:solidFill>
                  <a:schemeClr val="tx1"/>
                </a:solidFill>
                <a:latin typeface="+mn-lt"/>
                <a:ea typeface="ＭＳ Ｐゴシック" pitchFamily="34" charset="-128"/>
                <a:cs typeface="Geneva" pitchFamily="-107" charset="-128"/>
              </a:defRPr>
            </a:lvl1pPr>
            <a:lvl2pPr marL="742950" indent="-285750" algn="l" defTabSz="457200" rtl="0" eaLnBrk="0" fontAlgn="base" hangingPunct="0">
              <a:spcBef>
                <a:spcPct val="20000"/>
              </a:spcBef>
              <a:spcAft>
                <a:spcPct val="0"/>
              </a:spcAft>
              <a:buClr>
                <a:srgbClr val="0098DB"/>
              </a:buClr>
              <a:buFont typeface="Wingdings" charset="2"/>
              <a:buChar char="§"/>
              <a:defRPr sz="1800" kern="1200">
                <a:solidFill>
                  <a:schemeClr val="tx1"/>
                </a:solidFill>
                <a:latin typeface="+mn-lt"/>
                <a:ea typeface="Geneva" pitchFamily="-107" charset="-128"/>
                <a:cs typeface="Geneva" charset="0"/>
              </a:defRPr>
            </a:lvl2pPr>
            <a:lvl3pPr marL="1143000" indent="-228600" algn="l" defTabSz="457200" rtl="0" eaLnBrk="0" fontAlgn="base" hangingPunct="0">
              <a:spcBef>
                <a:spcPct val="20000"/>
              </a:spcBef>
              <a:spcAft>
                <a:spcPct val="0"/>
              </a:spcAft>
              <a:buClr>
                <a:srgbClr val="0098DB"/>
              </a:buClr>
              <a:buFont typeface="Wingdings" charset="2"/>
              <a:buChar char="§"/>
              <a:defRPr sz="1600" kern="1200">
                <a:solidFill>
                  <a:schemeClr val="tx1"/>
                </a:solidFill>
                <a:latin typeface="+mn-lt"/>
                <a:ea typeface="ＭＳ Ｐゴシック" pitchFamily="34" charset="-128"/>
                <a:cs typeface="ＭＳ Ｐゴシック" pitchFamily="34" charset="-128"/>
              </a:defRPr>
            </a:lvl3pPr>
            <a:lvl4pPr marL="1600200" indent="-228600" algn="l" defTabSz="457200" rtl="0" eaLnBrk="0" fontAlgn="base" hangingPunct="0">
              <a:spcBef>
                <a:spcPct val="20000"/>
              </a:spcBef>
              <a:spcAft>
                <a:spcPct val="0"/>
              </a:spcAft>
              <a:buClr>
                <a:srgbClr val="0098DB"/>
              </a:buClr>
              <a:buFont typeface="Wingdings" charset="2"/>
              <a:buChar char="§"/>
              <a:defRPr sz="1400" kern="1200">
                <a:solidFill>
                  <a:schemeClr val="tx1"/>
                </a:solidFill>
                <a:latin typeface="+mn-lt"/>
                <a:ea typeface="ＭＳ Ｐゴシック" pitchFamily="34" charset="-128"/>
                <a:cs typeface="Geneva"/>
              </a:defRPr>
            </a:lvl4pPr>
            <a:lvl5pPr marL="2057400" indent="-228600" algn="l" defTabSz="457200" rtl="0" eaLnBrk="0" fontAlgn="base" hangingPunct="0">
              <a:spcBef>
                <a:spcPct val="20000"/>
              </a:spcBef>
              <a:spcAft>
                <a:spcPct val="0"/>
              </a:spcAft>
              <a:buClr>
                <a:srgbClr val="0098DB"/>
              </a:buClr>
              <a:buFont typeface="Wingdings" charset="2"/>
              <a:buChar char="§"/>
              <a:defRPr sz="1200" kern="1200">
                <a:solidFill>
                  <a:schemeClr val="tx1"/>
                </a:solidFill>
                <a:latin typeface="+mn-lt"/>
                <a:ea typeface="ＭＳ Ｐゴシック" pitchFamily="34"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sz="1800" dirty="0" smtClean="0"/>
              <a:t>After reviewing each text and </a:t>
            </a:r>
            <a:r>
              <a:rPr lang="en-US" sz="1800" dirty="0" smtClean="0"/>
              <a:t>prompts:</a:t>
            </a:r>
            <a:endParaRPr lang="en-US" sz="1800" dirty="0" smtClean="0"/>
          </a:p>
          <a:p>
            <a:r>
              <a:rPr lang="en-US" sz="1800" dirty="0" smtClean="0"/>
              <a:t>For each student, go through each response one-by-one</a:t>
            </a:r>
          </a:p>
          <a:p>
            <a:r>
              <a:rPr lang="en-US" sz="1800" dirty="0" smtClean="0"/>
              <a:t>Jot notes on ways in which student is or is not meeting each part of the standard</a:t>
            </a:r>
          </a:p>
          <a:p>
            <a:r>
              <a:rPr lang="en-US" sz="1800" dirty="0" smtClean="0"/>
              <a:t>Identify where the student has or has not shown improvement</a:t>
            </a:r>
            <a:endParaRPr lang="en-US" sz="1800" dirty="0"/>
          </a:p>
        </p:txBody>
      </p:sp>
      <p:pic>
        <p:nvPicPr>
          <p:cNvPr id="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105400"/>
            <a:ext cx="1019236" cy="110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4494738" y="6065676"/>
            <a:ext cx="2210862" cy="369332"/>
          </a:xfrm>
          <a:prstGeom prst="rect">
            <a:avLst/>
          </a:prstGeom>
          <a:noFill/>
        </p:spPr>
        <p:txBody>
          <a:bodyPr wrap="none" rtlCol="0">
            <a:spAutoFit/>
          </a:bodyPr>
          <a:lstStyle/>
          <a:p>
            <a:r>
              <a:rPr lang="en-US" dirty="0" smtClean="0"/>
              <a:t>Analyze Individually</a:t>
            </a:r>
            <a:endParaRPr lang="en-US" dirty="0"/>
          </a:p>
        </p:txBody>
      </p:sp>
      <p:pic>
        <p:nvPicPr>
          <p:cNvPr id="27" name="Picture 2" descr="http://www.clker.com/cliparts/T/m/A/o/K/r/sticks-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99" y="4992728"/>
            <a:ext cx="1104901" cy="114518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62507" y="6065676"/>
            <a:ext cx="1800493" cy="369332"/>
          </a:xfrm>
          <a:prstGeom prst="rect">
            <a:avLst/>
          </a:prstGeom>
          <a:noFill/>
        </p:spPr>
        <p:txBody>
          <a:bodyPr wrap="none" rtlCol="0">
            <a:spAutoFit/>
          </a:bodyPr>
          <a:lstStyle/>
          <a:p>
            <a:r>
              <a:rPr lang="en-US" dirty="0" smtClean="0"/>
              <a:t>Compare Notes</a:t>
            </a:r>
            <a:endParaRPr lang="en-US" dirty="0"/>
          </a:p>
        </p:txBody>
      </p:sp>
      <p:cxnSp>
        <p:nvCxnSpPr>
          <p:cNvPr id="30" name="Straight Arrow Connector 29"/>
          <p:cNvCxnSpPr/>
          <p:nvPr/>
        </p:nvCxnSpPr>
        <p:spPr>
          <a:xfrm>
            <a:off x="6248400" y="5466598"/>
            <a:ext cx="838200"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13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17</a:t>
            </a:fld>
            <a:endParaRPr lang="en-US" alt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387" y="1758156"/>
            <a:ext cx="67532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99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Analyzing progress</a:t>
            </a:r>
            <a:endParaRPr lang="en-US" dirty="0"/>
          </a:p>
        </p:txBody>
      </p:sp>
      <p:sp>
        <p:nvSpPr>
          <p:cNvPr id="10" name="Content Placeholder 9"/>
          <p:cNvSpPr>
            <a:spLocks noGrp="1"/>
          </p:cNvSpPr>
          <p:nvPr>
            <p:ph idx="1"/>
          </p:nvPr>
        </p:nvSpPr>
        <p:spPr/>
        <p:txBody>
          <a:bodyPr/>
          <a:lstStyle/>
          <a:p>
            <a:r>
              <a:rPr lang="en-US" dirty="0" smtClean="0"/>
              <a:t>Go back through your notes</a:t>
            </a:r>
          </a:p>
          <a:p>
            <a:pPr lvl="1"/>
            <a:r>
              <a:rPr lang="en-US" dirty="0"/>
              <a:t> Highlight </a:t>
            </a:r>
            <a:r>
              <a:rPr lang="en-US" u="sng" dirty="0"/>
              <a:t>improvements</a:t>
            </a:r>
            <a:r>
              <a:rPr lang="en-US" dirty="0"/>
              <a:t> in student performance in </a:t>
            </a:r>
            <a:r>
              <a:rPr lang="en-US" sz="2400" b="1" dirty="0">
                <a:solidFill>
                  <a:srgbClr val="92D050"/>
                </a:solidFill>
              </a:rPr>
              <a:t>green</a:t>
            </a:r>
          </a:p>
          <a:p>
            <a:pPr lvl="1"/>
            <a:endParaRPr lang="en-US" dirty="0" smtClean="0"/>
          </a:p>
          <a:p>
            <a:pPr lvl="1"/>
            <a:r>
              <a:rPr lang="en-US" dirty="0" smtClean="0"/>
              <a:t>Highlight </a:t>
            </a:r>
            <a:r>
              <a:rPr lang="en-US" u="sng" dirty="0" smtClean="0"/>
              <a:t>stagnation </a:t>
            </a:r>
            <a:r>
              <a:rPr lang="en-US" dirty="0" smtClean="0"/>
              <a:t>in </a:t>
            </a:r>
            <a:r>
              <a:rPr lang="en-US" dirty="0"/>
              <a:t>student performance in </a:t>
            </a:r>
            <a:r>
              <a:rPr lang="en-US" sz="2400" b="1" dirty="0" smtClean="0">
                <a:solidFill>
                  <a:srgbClr val="FFFF00"/>
                </a:solidFill>
              </a:rPr>
              <a:t>yellow</a:t>
            </a:r>
            <a:endParaRPr lang="en-US" sz="2400" b="1" dirty="0">
              <a:solidFill>
                <a:srgbClr val="FFFF00"/>
              </a:solidFill>
            </a:endParaRPr>
          </a:p>
          <a:p>
            <a:pPr lvl="1"/>
            <a:endParaRPr lang="en-US" sz="2400" b="1" dirty="0">
              <a:solidFill>
                <a:srgbClr val="92D050"/>
              </a:solidFill>
            </a:endParaRPr>
          </a:p>
          <a:p>
            <a:pPr lvl="1"/>
            <a:r>
              <a:rPr lang="en-US" dirty="0"/>
              <a:t> Highlight </a:t>
            </a:r>
            <a:r>
              <a:rPr lang="en-US" u="sng" dirty="0" smtClean="0"/>
              <a:t>declines </a:t>
            </a:r>
            <a:r>
              <a:rPr lang="en-US" dirty="0" smtClean="0"/>
              <a:t>in </a:t>
            </a:r>
            <a:r>
              <a:rPr lang="en-US" dirty="0"/>
              <a:t>student performance in </a:t>
            </a:r>
            <a:r>
              <a:rPr lang="en-US" sz="2400" b="1" dirty="0" smtClean="0">
                <a:solidFill>
                  <a:srgbClr val="FF0000"/>
                </a:solidFill>
              </a:rPr>
              <a:t>red</a:t>
            </a:r>
            <a:endParaRPr lang="en-US" b="1" dirty="0">
              <a:solidFill>
                <a:srgbClr val="FF0000"/>
              </a:solidFill>
            </a:endParaRPr>
          </a:p>
          <a:p>
            <a:pPr lvl="1"/>
            <a:endParaRPr lang="en-US" b="1" dirty="0" smtClean="0">
              <a:solidFill>
                <a:srgbClr val="92D050"/>
              </a:solidFill>
            </a:endParaRPr>
          </a:p>
          <a:p>
            <a:pPr lvl="1"/>
            <a:endParaRPr lang="en-US" b="1" dirty="0">
              <a:solidFill>
                <a:srgbClr val="92D050"/>
              </a:solidFill>
            </a:endParaRPr>
          </a:p>
        </p:txBody>
      </p:sp>
      <p:sp>
        <p:nvSpPr>
          <p:cNvPr id="11" name="Text Placeholder 10"/>
          <p:cNvSpPr>
            <a:spLocks noGrp="1"/>
          </p:cNvSpPr>
          <p:nvPr>
            <p:ph type="body" sz="quarter" idx="12"/>
          </p:nvPr>
        </p:nvSpPr>
        <p:spPr/>
        <p:txBody>
          <a:bodyPr/>
          <a:lstStyle/>
          <a:p>
            <a:endParaRPr lang="en-US"/>
          </a:p>
        </p:txBody>
      </p:sp>
      <p:sp>
        <p:nvSpPr>
          <p:cNvPr id="7" name="Date Placeholder 6"/>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1, 2010</a:t>
            </a:r>
            <a:endParaRPr lang="en-US"/>
          </a:p>
        </p:txBody>
      </p:sp>
      <p:sp>
        <p:nvSpPr>
          <p:cNvPr id="8" name="Slide Number Placeholder 7"/>
          <p:cNvSpPr>
            <a:spLocks noGrp="1"/>
          </p:cNvSpPr>
          <p:nvPr>
            <p:ph type="sldNum" sz="quarter" idx="14"/>
          </p:nvPr>
        </p:nvSpPr>
        <p:spPr/>
        <p:txBody>
          <a:bodyPr/>
          <a:lstStyle/>
          <a:p>
            <a:fld id="{68484051-4CCB-4AA7-928D-04698B71BC4B}" type="slidenum">
              <a:rPr lang="en-US" altLang="en-US" smtClean="0"/>
              <a:pPr/>
              <a:t>18</a:t>
            </a:fld>
            <a:endParaRPr lang="en-US" altLang="en-US"/>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105400"/>
            <a:ext cx="1019236" cy="110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494738" y="6065676"/>
            <a:ext cx="2210862" cy="369332"/>
          </a:xfrm>
          <a:prstGeom prst="rect">
            <a:avLst/>
          </a:prstGeom>
          <a:noFill/>
        </p:spPr>
        <p:txBody>
          <a:bodyPr wrap="none" rtlCol="0">
            <a:spAutoFit/>
          </a:bodyPr>
          <a:lstStyle/>
          <a:p>
            <a:r>
              <a:rPr lang="en-US" dirty="0" smtClean="0"/>
              <a:t>Analyze Individually</a:t>
            </a:r>
            <a:endParaRPr lang="en-US" dirty="0"/>
          </a:p>
        </p:txBody>
      </p:sp>
      <p:pic>
        <p:nvPicPr>
          <p:cNvPr id="15" name="Picture 2" descr="http://www.clker.com/cliparts/T/m/A/o/K/r/sticks-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99" y="4992728"/>
            <a:ext cx="1104901" cy="11451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962507" y="6065676"/>
            <a:ext cx="1800493" cy="369332"/>
          </a:xfrm>
          <a:prstGeom prst="rect">
            <a:avLst/>
          </a:prstGeom>
          <a:noFill/>
        </p:spPr>
        <p:txBody>
          <a:bodyPr wrap="none" rtlCol="0">
            <a:spAutoFit/>
          </a:bodyPr>
          <a:lstStyle/>
          <a:p>
            <a:r>
              <a:rPr lang="en-US" dirty="0" smtClean="0"/>
              <a:t>Compare Notes</a:t>
            </a:r>
            <a:endParaRPr lang="en-US" dirty="0"/>
          </a:p>
        </p:txBody>
      </p:sp>
      <p:cxnSp>
        <p:nvCxnSpPr>
          <p:cNvPr id="17" name="Straight Arrow Connector 16"/>
          <p:cNvCxnSpPr/>
          <p:nvPr/>
        </p:nvCxnSpPr>
        <p:spPr>
          <a:xfrm>
            <a:off x="6248400" y="5466598"/>
            <a:ext cx="838200" cy="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089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Instruction</a:t>
            </a:r>
            <a:endParaRPr lang="en-US" dirty="0"/>
          </a:p>
        </p:txBody>
      </p:sp>
      <p:sp>
        <p:nvSpPr>
          <p:cNvPr id="3" name="Content Placeholder 2"/>
          <p:cNvSpPr>
            <a:spLocks noGrp="1"/>
          </p:cNvSpPr>
          <p:nvPr>
            <p:ph idx="1"/>
          </p:nvPr>
        </p:nvSpPr>
        <p:spPr/>
        <p:txBody>
          <a:bodyPr/>
          <a:lstStyle/>
          <a:p>
            <a:pPr marL="0" indent="0">
              <a:buNone/>
            </a:pPr>
            <a:r>
              <a:rPr lang="en-US" sz="2400" dirty="0" smtClean="0"/>
              <a:t>Based on this sample of students, what can you conclude about:</a:t>
            </a:r>
            <a:endParaRPr lang="en-US" sz="2000" dirty="0" smtClean="0"/>
          </a:p>
          <a:p>
            <a:pPr lvl="0">
              <a:spcAft>
                <a:spcPts val="1200"/>
              </a:spcAft>
            </a:pPr>
            <a:r>
              <a:rPr lang="en-US" dirty="0"/>
              <a:t>What </a:t>
            </a:r>
            <a:r>
              <a:rPr lang="en-US" b="1" dirty="0"/>
              <a:t>evidence</a:t>
            </a:r>
            <a:r>
              <a:rPr lang="en-US" dirty="0"/>
              <a:t> to do you see of this </a:t>
            </a:r>
            <a:r>
              <a:rPr lang="en-US" b="1" dirty="0"/>
              <a:t>class growing</a:t>
            </a:r>
            <a:r>
              <a:rPr lang="en-US" dirty="0"/>
              <a:t> toward grade-level writing expectations</a:t>
            </a:r>
            <a:r>
              <a:rPr lang="en-US" dirty="0" smtClean="0"/>
              <a:t>?</a:t>
            </a:r>
            <a:endParaRPr lang="en-US" dirty="0"/>
          </a:p>
          <a:p>
            <a:pPr lvl="0">
              <a:spcAft>
                <a:spcPts val="1200"/>
              </a:spcAft>
            </a:pPr>
            <a:r>
              <a:rPr lang="en-US" dirty="0"/>
              <a:t>What </a:t>
            </a:r>
            <a:r>
              <a:rPr lang="en-US" b="1" dirty="0"/>
              <a:t>evidence</a:t>
            </a:r>
            <a:r>
              <a:rPr lang="en-US" dirty="0"/>
              <a:t> is there of </a:t>
            </a:r>
            <a:r>
              <a:rPr lang="en-US" b="1" dirty="0"/>
              <a:t>students adapting</a:t>
            </a:r>
            <a:r>
              <a:rPr lang="en-US" dirty="0"/>
              <a:t> writing and analytical skills to a variety of tasks</a:t>
            </a:r>
            <a:r>
              <a:rPr lang="en-US" dirty="0" smtClean="0"/>
              <a:t>?</a:t>
            </a:r>
            <a:endParaRPr lang="en-US" dirty="0"/>
          </a:p>
          <a:p>
            <a:pPr lvl="0">
              <a:spcAft>
                <a:spcPts val="1200"/>
              </a:spcAft>
            </a:pPr>
            <a:r>
              <a:rPr lang="en-US" dirty="0"/>
              <a:t>What are your </a:t>
            </a:r>
            <a:r>
              <a:rPr lang="en-US" b="1" dirty="0"/>
              <a:t>concerns</a:t>
            </a:r>
            <a:r>
              <a:rPr lang="en-US" dirty="0"/>
              <a:t> about student development over this time period</a:t>
            </a:r>
            <a:r>
              <a:rPr lang="en-US" dirty="0" smtClean="0"/>
              <a:t>?</a:t>
            </a:r>
            <a:endParaRPr lang="en-US" dirty="0"/>
          </a:p>
          <a:p>
            <a:pPr lvl="0"/>
            <a:r>
              <a:rPr lang="en-US" dirty="0"/>
              <a:t>What </a:t>
            </a:r>
            <a:r>
              <a:rPr lang="en-US" b="1" dirty="0"/>
              <a:t>questions</a:t>
            </a:r>
            <a:r>
              <a:rPr lang="en-US" dirty="0"/>
              <a:t> does this raise about what was happening in the classroom?</a:t>
            </a:r>
          </a:p>
          <a:p>
            <a:pPr lvl="1"/>
            <a:endParaRPr lang="en-US" sz="2000" dirty="0" smtClean="0"/>
          </a:p>
          <a:p>
            <a:endParaRPr lang="en-US" sz="24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19</a:t>
            </a:fld>
            <a:endParaRPr lang="en-US" altLang="en-US"/>
          </a:p>
        </p:txBody>
      </p:sp>
      <p:pic>
        <p:nvPicPr>
          <p:cNvPr id="7" name="Picture 2" descr="http://www.clker.com/cliparts/T/m/A/o/K/r/stick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821" y="4784698"/>
            <a:ext cx="1308197" cy="13558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1200" y="6107668"/>
            <a:ext cx="3339440" cy="369332"/>
          </a:xfrm>
          <a:prstGeom prst="rect">
            <a:avLst/>
          </a:prstGeom>
          <a:noFill/>
        </p:spPr>
        <p:txBody>
          <a:bodyPr wrap="none" rtlCol="0">
            <a:spAutoFit/>
          </a:bodyPr>
          <a:lstStyle/>
          <a:p>
            <a:r>
              <a:rPr lang="en-US" dirty="0" smtClean="0"/>
              <a:t>Formulate Answer with Partner</a:t>
            </a:r>
            <a:endParaRPr lang="en-US" dirty="0"/>
          </a:p>
        </p:txBody>
      </p:sp>
    </p:spTree>
    <p:extLst>
      <p:ext uri="{BB962C8B-B14F-4D97-AF65-F5344CB8AC3E}">
        <p14:creationId xmlns:p14="http://schemas.microsoft.com/office/powerpoint/2010/main" val="242124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Outcomes</a:t>
            </a:r>
            <a:endParaRPr lang="en-US" dirty="0"/>
          </a:p>
        </p:txBody>
      </p:sp>
      <p:sp>
        <p:nvSpPr>
          <p:cNvPr id="3" name="Content Placeholder 2"/>
          <p:cNvSpPr>
            <a:spLocks noGrp="1"/>
          </p:cNvSpPr>
          <p:nvPr>
            <p:ph idx="1"/>
          </p:nvPr>
        </p:nvSpPr>
        <p:spPr/>
        <p:txBody>
          <a:bodyPr/>
          <a:lstStyle/>
          <a:p>
            <a:pPr marL="0" lvl="0" indent="0">
              <a:buNone/>
            </a:pPr>
            <a:r>
              <a:rPr lang="en-US" dirty="0" smtClean="0"/>
              <a:t>By the end of this session, participants will be able to:</a:t>
            </a:r>
          </a:p>
          <a:p>
            <a:r>
              <a:rPr lang="en-US" dirty="0"/>
              <a:t>Understand how to apply 2-3 tools for examining Performance Based Assessments  (PBAs)</a:t>
            </a:r>
          </a:p>
          <a:p>
            <a:pPr lvl="0"/>
            <a:r>
              <a:rPr lang="en-US" dirty="0" smtClean="0"/>
              <a:t>Identify </a:t>
            </a:r>
            <a:r>
              <a:rPr lang="en-US" dirty="0"/>
              <a:t>at least 2 areas of student growth they can examine in </a:t>
            </a:r>
            <a:r>
              <a:rPr lang="en-US" dirty="0" smtClean="0"/>
              <a:t>PBAs over </a:t>
            </a:r>
            <a:r>
              <a:rPr lang="en-US" dirty="0"/>
              <a:t>time </a:t>
            </a:r>
            <a:endParaRPr lang="en-US" dirty="0" smtClean="0"/>
          </a:p>
          <a:p>
            <a:pPr lvl="0"/>
            <a:r>
              <a:rPr lang="en-US" dirty="0" smtClean="0"/>
              <a:t>Develop </a:t>
            </a:r>
            <a:r>
              <a:rPr lang="en-US" dirty="0"/>
              <a:t>a basic strategy for examining student work on performance tasks over time in the upcoming school year</a:t>
            </a: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a:t>
            </a:fld>
            <a:endParaRPr lang="en-US" altLang="en-US"/>
          </a:p>
        </p:txBody>
      </p:sp>
    </p:spTree>
    <p:extLst>
      <p:ext uri="{BB962C8B-B14F-4D97-AF65-F5344CB8AC3E}">
        <p14:creationId xmlns:p14="http://schemas.microsoft.com/office/powerpoint/2010/main" val="2820355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Planning</a:t>
            </a:r>
            <a:endParaRPr lang="en-US" dirty="0"/>
          </a:p>
        </p:txBody>
      </p:sp>
      <p:sp>
        <p:nvSpPr>
          <p:cNvPr id="3" name="Content Placeholder 2"/>
          <p:cNvSpPr>
            <a:spLocks noGrp="1"/>
          </p:cNvSpPr>
          <p:nvPr>
            <p:ph idx="1"/>
          </p:nvPr>
        </p:nvSpPr>
        <p:spPr/>
        <p:txBody>
          <a:bodyPr/>
          <a:lstStyle/>
          <a:p>
            <a:pPr marL="0" indent="0">
              <a:buNone/>
            </a:pPr>
            <a:r>
              <a:rPr lang="en-US" sz="2800" dirty="0" smtClean="0"/>
              <a:t>If you were this teacher, what might you do next with this information?</a:t>
            </a:r>
          </a:p>
          <a:p>
            <a:pPr marL="0" indent="0">
              <a:buNone/>
            </a:pPr>
            <a:endParaRPr lang="en-US" sz="2800" dirty="0"/>
          </a:p>
          <a:p>
            <a:pPr marL="0" indent="0">
              <a:buNone/>
            </a:pPr>
            <a:r>
              <a:rPr lang="en-US" sz="2400" dirty="0" smtClean="0"/>
              <a:t>Consider :</a:t>
            </a:r>
          </a:p>
          <a:p>
            <a:r>
              <a:rPr lang="en-US" sz="2400" dirty="0" smtClean="0"/>
              <a:t>Short/Long-term Goals</a:t>
            </a:r>
          </a:p>
          <a:p>
            <a:r>
              <a:rPr lang="en-US" sz="2400" dirty="0" smtClean="0"/>
              <a:t>Students</a:t>
            </a:r>
          </a:p>
          <a:p>
            <a:r>
              <a:rPr lang="en-US" sz="2400" dirty="0" smtClean="0"/>
              <a:t>Curriculum</a:t>
            </a:r>
          </a:p>
          <a:p>
            <a:r>
              <a:rPr lang="en-US" sz="2400" dirty="0" smtClean="0"/>
              <a:t>Instruction</a:t>
            </a:r>
            <a:endParaRPr lang="en-US" sz="24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20</a:t>
            </a:fld>
            <a:endParaRPr lang="en-US" altLang="en-US"/>
          </a:p>
        </p:txBody>
      </p:sp>
      <p:pic>
        <p:nvPicPr>
          <p:cNvPr id="5122" name="Picture 2" descr="http://www.kkwind.ac.th/manage/photo_news/2015-03-24-399.gif"/>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6553200" y="4114800"/>
            <a:ext cx="1761526" cy="1497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77669" y="5612097"/>
            <a:ext cx="2005677" cy="369332"/>
          </a:xfrm>
          <a:prstGeom prst="rect">
            <a:avLst/>
          </a:prstGeom>
          <a:noFill/>
        </p:spPr>
        <p:txBody>
          <a:bodyPr wrap="none" rtlCol="0">
            <a:spAutoFit/>
          </a:bodyPr>
          <a:lstStyle/>
          <a:p>
            <a:r>
              <a:rPr lang="en-US" dirty="0" smtClean="0"/>
              <a:t>Group Discussion</a:t>
            </a:r>
            <a:endParaRPr lang="en-US" dirty="0"/>
          </a:p>
        </p:txBody>
      </p:sp>
    </p:spTree>
    <p:extLst>
      <p:ext uri="{BB962C8B-B14F-4D97-AF65-F5344CB8AC3E}">
        <p14:creationId xmlns:p14="http://schemas.microsoft.com/office/powerpoint/2010/main" val="97612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School-based Example: Washington Met</a:t>
            </a:r>
            <a:endParaRPr lang="en-US" dirty="0"/>
          </a:p>
        </p:txBody>
      </p:sp>
      <p:sp>
        <p:nvSpPr>
          <p:cNvPr id="3" name="Content Placeholder 2"/>
          <p:cNvSpPr>
            <a:spLocks noGrp="1"/>
          </p:cNvSpPr>
          <p:nvPr>
            <p:ph idx="1"/>
          </p:nvPr>
        </p:nvSpPr>
        <p:spPr>
          <a:xfrm>
            <a:off x="381000" y="1676400"/>
            <a:ext cx="5486400" cy="4449763"/>
          </a:xfrm>
        </p:spPr>
        <p:txBody>
          <a:bodyPr/>
          <a:lstStyle/>
          <a:p>
            <a:pPr marL="0" indent="0">
              <a:buNone/>
            </a:pPr>
            <a:r>
              <a:rPr lang="en-US" sz="1600" dirty="0" smtClean="0"/>
              <a:t>Introduced a school-wide writing program in SY14-15 that focused on cohesive one-paragraph prompts</a:t>
            </a:r>
          </a:p>
          <a:p>
            <a:endParaRPr lang="en-US" sz="400" dirty="0" smtClean="0"/>
          </a:p>
          <a:p>
            <a:r>
              <a:rPr lang="en-US" sz="1800" b="1" dirty="0" smtClean="0"/>
              <a:t>BOY, MOY, EOY</a:t>
            </a:r>
          </a:p>
          <a:p>
            <a:pPr lvl="1"/>
            <a:r>
              <a:rPr lang="en-US" sz="1600" dirty="0"/>
              <a:t>A</a:t>
            </a:r>
            <a:r>
              <a:rPr lang="en-US" sz="1600" dirty="0" smtClean="0"/>
              <a:t>ll students in the school completed a one hour ELA assessment in whatever class they were in during the scheduled time</a:t>
            </a:r>
          </a:p>
          <a:p>
            <a:pPr lvl="1"/>
            <a:r>
              <a:rPr lang="en-US" sz="1600" dirty="0" smtClean="0"/>
              <a:t>ELA teachers scored the assignments and entered score into common tracking spreadsheet</a:t>
            </a:r>
          </a:p>
          <a:p>
            <a:endParaRPr lang="en-US" sz="700" dirty="0" smtClean="0"/>
          </a:p>
          <a:p>
            <a:r>
              <a:rPr lang="en-US" sz="1800" b="1" dirty="0" smtClean="0"/>
              <a:t>Monthly</a:t>
            </a:r>
          </a:p>
          <a:p>
            <a:pPr lvl="1"/>
            <a:r>
              <a:rPr lang="en-US" sz="1600" dirty="0" smtClean="0"/>
              <a:t>Science, Social Studies, Math, and ELA teachers gave content specific writing assignments</a:t>
            </a:r>
          </a:p>
          <a:p>
            <a:pPr lvl="1"/>
            <a:r>
              <a:rPr lang="en-US" sz="1600" dirty="0" smtClean="0"/>
              <a:t>Scored on a common rubric for writing; subject-area rubrics for content</a:t>
            </a:r>
          </a:p>
          <a:p>
            <a:pPr lvl="1"/>
            <a:endParaRPr lang="en-US" sz="700" dirty="0" smtClean="0"/>
          </a:p>
          <a:p>
            <a:r>
              <a:rPr lang="en-US" sz="1800" b="1" dirty="0" smtClean="0"/>
              <a:t>Grade level data meetings</a:t>
            </a:r>
          </a:p>
          <a:p>
            <a:pPr lvl="1"/>
            <a:r>
              <a:rPr lang="en-US" sz="1600" dirty="0" smtClean="0"/>
              <a:t>Reviewed progress student writing across content areas by grade level</a:t>
            </a:r>
            <a:endParaRPr lang="en-US" sz="16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21</a:t>
            </a:fld>
            <a:endParaRPr lang="en-US"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555" y="2362200"/>
            <a:ext cx="3186477"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275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School-based Example: Washington Met</a:t>
            </a:r>
          </a:p>
        </p:txBody>
      </p:sp>
      <p:sp>
        <p:nvSpPr>
          <p:cNvPr id="3" name="Content Placeholder 2"/>
          <p:cNvSpPr>
            <a:spLocks noGrp="1"/>
          </p:cNvSpPr>
          <p:nvPr>
            <p:ph idx="1"/>
          </p:nvPr>
        </p:nvSpPr>
        <p:spPr/>
        <p:txBody>
          <a:bodyPr/>
          <a:lstStyle/>
          <a:p>
            <a:r>
              <a:rPr lang="en-US" b="1" dirty="0" smtClean="0"/>
              <a:t>Successes</a:t>
            </a:r>
            <a:endParaRPr lang="en-US" dirty="0" smtClean="0"/>
          </a:p>
          <a:p>
            <a:pPr lvl="1"/>
            <a:r>
              <a:rPr lang="en-US" dirty="0" smtClean="0"/>
              <a:t>Involved non-ELA teachers in developing student written communication</a:t>
            </a:r>
          </a:p>
          <a:p>
            <a:pPr lvl="1"/>
            <a:r>
              <a:rPr lang="en-US" dirty="0" smtClean="0"/>
              <a:t>Previewed writing rubric with the whole school</a:t>
            </a:r>
          </a:p>
          <a:p>
            <a:pPr lvl="1"/>
            <a:r>
              <a:rPr lang="en-US" dirty="0" smtClean="0"/>
              <a:t>Got buy-in by supporting teachers uncomfortable with writing their own prompts</a:t>
            </a:r>
          </a:p>
          <a:p>
            <a:pPr lvl="1"/>
            <a:r>
              <a:rPr lang="en-US" dirty="0" smtClean="0"/>
              <a:t>Successfully grew the skill of writing effective paragraphs across the student body</a:t>
            </a:r>
          </a:p>
          <a:p>
            <a:pPr lvl="1"/>
            <a:endParaRPr lang="en-US" dirty="0" smtClean="0"/>
          </a:p>
          <a:p>
            <a:r>
              <a:rPr lang="en-US" b="1" dirty="0" smtClean="0"/>
              <a:t>Lessons Learned</a:t>
            </a:r>
          </a:p>
          <a:p>
            <a:pPr lvl="1"/>
            <a:r>
              <a:rPr lang="en-US" dirty="0" smtClean="0"/>
              <a:t>Plan monthly prompts earlier in the school year</a:t>
            </a:r>
          </a:p>
          <a:p>
            <a:pPr lvl="1"/>
            <a:r>
              <a:rPr lang="en-US" dirty="0" smtClean="0"/>
              <a:t>Ensure prompts are text-dependent</a:t>
            </a:r>
          </a:p>
          <a:p>
            <a:pPr lvl="1"/>
            <a:r>
              <a:rPr lang="en-US" dirty="0" smtClean="0"/>
              <a:t>Schedule monthly action planning meetings</a:t>
            </a:r>
          </a:p>
          <a:p>
            <a:pPr lvl="1"/>
            <a:r>
              <a:rPr lang="en-US" dirty="0" smtClean="0"/>
              <a:t>Create binders to collect student work in each grade level</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22</a:t>
            </a:fld>
            <a:endParaRPr lang="en-US" altLang="en-US"/>
          </a:p>
        </p:txBody>
      </p:sp>
    </p:spTree>
    <p:extLst>
      <p:ext uri="{BB962C8B-B14F-4D97-AF65-F5344CB8AC3E}">
        <p14:creationId xmlns:p14="http://schemas.microsoft.com/office/powerpoint/2010/main" val="3133870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cycle of reviewing PBAs over time</a:t>
            </a:r>
            <a:endParaRPr lang="en-US" dirty="0"/>
          </a:p>
        </p:txBody>
      </p:sp>
      <p:sp>
        <p:nvSpPr>
          <p:cNvPr id="3" name="Content Placeholder 2"/>
          <p:cNvSpPr>
            <a:spLocks noGrp="1"/>
          </p:cNvSpPr>
          <p:nvPr>
            <p:ph idx="1"/>
          </p:nvPr>
        </p:nvSpPr>
        <p:spPr>
          <a:xfrm>
            <a:off x="381000" y="1676400"/>
            <a:ext cx="4648200" cy="4449763"/>
          </a:xfrm>
        </p:spPr>
        <p:txBody>
          <a:bodyPr/>
          <a:lstStyle/>
          <a:p>
            <a:r>
              <a:rPr lang="en-US" dirty="0" smtClean="0"/>
              <a:t>What trends could you look at?</a:t>
            </a:r>
          </a:p>
          <a:p>
            <a:pPr marL="0" indent="0">
              <a:buNone/>
            </a:pPr>
            <a:endParaRPr lang="en-US" dirty="0"/>
          </a:p>
          <a:p>
            <a:r>
              <a:rPr lang="en-US" dirty="0" smtClean="0"/>
              <a:t>What would you need to do to evaluate those trends?</a:t>
            </a:r>
          </a:p>
          <a:p>
            <a:pPr lvl="1"/>
            <a:r>
              <a:rPr lang="en-US" dirty="0" smtClean="0"/>
              <a:t>Assessments</a:t>
            </a:r>
          </a:p>
          <a:p>
            <a:pPr lvl="1"/>
            <a:r>
              <a:rPr lang="en-US" dirty="0" smtClean="0"/>
              <a:t>Tracking Documents</a:t>
            </a:r>
          </a:p>
          <a:p>
            <a:pPr lvl="1"/>
            <a:r>
              <a:rPr lang="en-US" dirty="0" smtClean="0"/>
              <a:t>Student portfolios</a:t>
            </a:r>
          </a:p>
          <a:p>
            <a:pPr lvl="1"/>
            <a:r>
              <a:rPr lang="en-US" dirty="0" smtClean="0"/>
              <a:t>Time to review, plan response, and conference with students</a:t>
            </a:r>
          </a:p>
          <a:p>
            <a:pPr marL="0" indent="0">
              <a:buNone/>
            </a:pPr>
            <a:endParaRPr lang="en-US" dirty="0" smtClean="0"/>
          </a:p>
          <a:p>
            <a:pPr marL="0" indent="0">
              <a:buNone/>
            </a:pPr>
            <a:r>
              <a:rPr lang="en-US" sz="2800" b="1" dirty="0" smtClean="0"/>
              <a:t>Now Plan!</a:t>
            </a:r>
            <a:endParaRPr lang="en-US" sz="2800" b="1"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23</a:t>
            </a:fld>
            <a:endParaRPr lang="en-US" altLang="en-US"/>
          </a:p>
        </p:txBody>
      </p:sp>
      <p:pic>
        <p:nvPicPr>
          <p:cNvPr id="6146" name="Picture 2" descr="http://www.bits-pilani.ac.in/Uploads/Pilani/ICEBM2015/Microsections/2014-11-3--12-53-58-475_Calend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2971799"/>
            <a:ext cx="4219575" cy="325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88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Responding to Student Writing</a:t>
            </a:r>
            <a:endParaRPr lang="en-US" dirty="0"/>
          </a:p>
        </p:txBody>
      </p:sp>
      <p:sp>
        <p:nvSpPr>
          <p:cNvPr id="3" name="Content Placeholder 2"/>
          <p:cNvSpPr>
            <a:spLocks noGrp="1"/>
          </p:cNvSpPr>
          <p:nvPr>
            <p:ph idx="1"/>
          </p:nvPr>
        </p:nvSpPr>
        <p:spPr/>
        <p:txBody>
          <a:bodyPr/>
          <a:lstStyle/>
          <a:p>
            <a:r>
              <a:rPr lang="en-US" dirty="0" smtClean="0"/>
              <a:t>Achieve the Core Writing Lessons – </a:t>
            </a:r>
            <a:r>
              <a:rPr lang="en-US" dirty="0" smtClean="0">
                <a:hlinkClick r:id="rId3"/>
              </a:rPr>
              <a:t>http://achievethecore.org/page/711/sample-writing-task</a:t>
            </a:r>
            <a:endParaRPr lang="en-US" dirty="0" smtClean="0"/>
          </a:p>
          <a:p>
            <a:pPr marL="0" indent="0">
              <a:buNone/>
            </a:pPr>
            <a:endParaRPr lang="en-US" dirty="0" smtClean="0"/>
          </a:p>
          <a:p>
            <a:r>
              <a:rPr lang="en-US" dirty="0" smtClean="0"/>
              <a:t>In Common Writing Samples (Vermont Writing Collaborative) – </a:t>
            </a:r>
            <a:r>
              <a:rPr lang="en-US" dirty="0" smtClean="0">
                <a:hlinkClick r:id="rId4"/>
              </a:rPr>
              <a:t>http://achievethecore.org/page/507/in-common-effective-writing-for-all-students</a:t>
            </a:r>
            <a:endParaRPr lang="en-US" dirty="0" smtClean="0"/>
          </a:p>
          <a:p>
            <a:r>
              <a:rPr lang="en-US" dirty="0" smtClean="0"/>
              <a:t> </a:t>
            </a:r>
          </a:p>
          <a:p>
            <a:r>
              <a:rPr lang="en-US" dirty="0" smtClean="0"/>
              <a:t>Writing Revolution (</a:t>
            </a:r>
            <a:r>
              <a:rPr lang="en-US" dirty="0" err="1" smtClean="0"/>
              <a:t>Hochman</a:t>
            </a:r>
            <a:r>
              <a:rPr lang="en-US" dirty="0" smtClean="0"/>
              <a:t> Writing) – </a:t>
            </a:r>
            <a:r>
              <a:rPr lang="en-US" dirty="0" smtClean="0">
                <a:hlinkClick r:id="rId5"/>
              </a:rPr>
              <a:t>http://www.thewritingrevolution.org</a:t>
            </a:r>
            <a:r>
              <a:rPr lang="en-US" dirty="0" smtClean="0"/>
              <a:t> </a:t>
            </a:r>
          </a:p>
          <a:p>
            <a:endParaRPr lang="en-US" dirty="0" smtClean="0"/>
          </a:p>
          <a:p>
            <a:r>
              <a:rPr lang="en-US" dirty="0" smtClean="0"/>
              <a:t>PARCC </a:t>
            </a:r>
            <a:r>
              <a:rPr lang="en-US" dirty="0" smtClean="0"/>
              <a:t>Question stems (if you don’t already have them)</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24</a:t>
            </a:fld>
            <a:endParaRPr lang="en-US" altLang="en-US"/>
          </a:p>
        </p:txBody>
      </p:sp>
    </p:spTree>
    <p:extLst>
      <p:ext uri="{BB962C8B-B14F-4D97-AF65-F5344CB8AC3E}">
        <p14:creationId xmlns:p14="http://schemas.microsoft.com/office/powerpoint/2010/main" val="192994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Jessica Joy Morris – </a:t>
            </a:r>
            <a:r>
              <a:rPr lang="en-US" dirty="0" smtClean="0">
                <a:hlinkClick r:id="rId3"/>
              </a:rPr>
              <a:t>jjmorrisdc@gmail.com</a:t>
            </a:r>
            <a:endParaRPr lang="en-US" dirty="0" smtClean="0"/>
          </a:p>
          <a:p>
            <a:pPr marL="0" indent="0">
              <a:buNone/>
            </a:pPr>
            <a:endParaRPr lang="en-US" dirty="0" smtClean="0"/>
          </a:p>
          <a:p>
            <a:r>
              <a:rPr lang="en-US" dirty="0" smtClean="0"/>
              <a:t>Feel free to email me if you have any </a:t>
            </a:r>
            <a:r>
              <a:rPr lang="en-US" dirty="0" smtClean="0"/>
              <a:t>questions or to share strategies you employ for look at ELA PBAs over time!</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July 2015</a:t>
            </a:r>
            <a:endParaRPr lang="en-US" dirty="0"/>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25</a:t>
            </a:fld>
            <a:endParaRPr lang="en-US" altLang="en-US"/>
          </a:p>
        </p:txBody>
      </p:sp>
    </p:spTree>
    <p:extLst>
      <p:ext uri="{BB962C8B-B14F-4D97-AF65-F5344CB8AC3E}">
        <p14:creationId xmlns:p14="http://schemas.microsoft.com/office/powerpoint/2010/main" val="123425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Performance Based Assessment (PBA)?</a:t>
            </a:r>
            <a:endParaRPr lang="en-US" dirty="0"/>
          </a:p>
        </p:txBody>
      </p:sp>
      <p:sp>
        <p:nvSpPr>
          <p:cNvPr id="3" name="Content Placeholder 2"/>
          <p:cNvSpPr>
            <a:spLocks noGrp="1"/>
          </p:cNvSpPr>
          <p:nvPr>
            <p:ph idx="1"/>
          </p:nvPr>
        </p:nvSpPr>
        <p:spPr/>
        <p:txBody>
          <a:bodyPr/>
          <a:lstStyle/>
          <a:p>
            <a:pPr marL="0" indent="0">
              <a:buNone/>
            </a:pPr>
            <a:r>
              <a:rPr lang="en-US" sz="2400" dirty="0" smtClean="0"/>
              <a:t>In the context of PARCC, a PBA is a CCSS-aligned, evidence-based writing prompt based on content from one or more texts</a:t>
            </a:r>
            <a:endParaRPr lang="en-US" sz="24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3</a:t>
            </a:fld>
            <a:endParaRPr lang="en-US" altLang="en-US"/>
          </a:p>
        </p:txBody>
      </p:sp>
      <p:pic>
        <p:nvPicPr>
          <p:cNvPr id="7" name="Picture 2" descr="http://www.clker.com/cliparts/T/m/A/o/K/r/stick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13660"/>
            <a:ext cx="1600200" cy="16585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1200" y="6107668"/>
            <a:ext cx="3339440" cy="369332"/>
          </a:xfrm>
          <a:prstGeom prst="rect">
            <a:avLst/>
          </a:prstGeom>
          <a:noFill/>
        </p:spPr>
        <p:txBody>
          <a:bodyPr wrap="none" rtlCol="0">
            <a:spAutoFit/>
          </a:bodyPr>
          <a:lstStyle/>
          <a:p>
            <a:r>
              <a:rPr lang="en-US" dirty="0" smtClean="0"/>
              <a:t>Formulate Answer with Partner</a:t>
            </a:r>
            <a:endParaRPr lang="en-US" dirty="0"/>
          </a:p>
        </p:txBody>
      </p:sp>
    </p:spTree>
    <p:extLst>
      <p:ext uri="{BB962C8B-B14F-4D97-AF65-F5344CB8AC3E}">
        <p14:creationId xmlns:p14="http://schemas.microsoft.com/office/powerpoint/2010/main" val="384880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a:t>
            </a:r>
            <a:endParaRPr lang="en-US" dirty="0"/>
          </a:p>
        </p:txBody>
      </p:sp>
      <p:sp>
        <p:nvSpPr>
          <p:cNvPr id="3" name="Content Placeholder 2"/>
          <p:cNvSpPr>
            <a:spLocks noGrp="1"/>
          </p:cNvSpPr>
          <p:nvPr>
            <p:ph idx="1"/>
          </p:nvPr>
        </p:nvSpPr>
        <p:spPr>
          <a:xfrm>
            <a:off x="381000" y="1676401"/>
            <a:ext cx="8382000" cy="3581400"/>
          </a:xfrm>
        </p:spPr>
        <p:txBody>
          <a:bodyPr anchor="ctr" anchorCtr="1"/>
          <a:lstStyle/>
          <a:p>
            <a:pPr marL="0" indent="0" algn="ctr">
              <a:buNone/>
            </a:pPr>
            <a:r>
              <a:rPr lang="en-US" sz="2800" dirty="0" smtClean="0"/>
              <a:t>What should teachers examine when looking at performance based assessments over time?</a:t>
            </a:r>
            <a:endParaRPr lang="en-US" sz="28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4</a:t>
            </a:fld>
            <a:endParaRPr lang="en-US" altLang="en-US"/>
          </a:p>
        </p:txBody>
      </p:sp>
      <p:pic>
        <p:nvPicPr>
          <p:cNvPr id="100354" name="Picture 2" descr="http://www.clker.com/cliparts/T/m/A/o/K/r/sticks-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13660"/>
            <a:ext cx="1600200" cy="1658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1200" y="6107668"/>
            <a:ext cx="3339440" cy="369332"/>
          </a:xfrm>
          <a:prstGeom prst="rect">
            <a:avLst/>
          </a:prstGeom>
          <a:noFill/>
        </p:spPr>
        <p:txBody>
          <a:bodyPr wrap="none" rtlCol="0">
            <a:spAutoFit/>
          </a:bodyPr>
          <a:lstStyle/>
          <a:p>
            <a:r>
              <a:rPr lang="en-US" dirty="0" smtClean="0"/>
              <a:t>Formulate Answer with Partner</a:t>
            </a:r>
            <a:endParaRPr lang="en-US" dirty="0"/>
          </a:p>
        </p:txBody>
      </p:sp>
    </p:spTree>
    <p:extLst>
      <p:ext uri="{BB962C8B-B14F-4D97-AF65-F5344CB8AC3E}">
        <p14:creationId xmlns:p14="http://schemas.microsoft.com/office/powerpoint/2010/main" val="427032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Looking at Student Work Over Time</a:t>
            </a:r>
            <a:endParaRPr lang="en-US" dirty="0"/>
          </a:p>
        </p:txBody>
      </p:sp>
      <p:sp>
        <p:nvSpPr>
          <p:cNvPr id="3" name="Content Placeholder 2"/>
          <p:cNvSpPr>
            <a:spLocks noGrp="1"/>
          </p:cNvSpPr>
          <p:nvPr>
            <p:ph idx="1"/>
          </p:nvPr>
        </p:nvSpPr>
        <p:spPr/>
        <p:txBody>
          <a:bodyPr/>
          <a:lstStyle/>
          <a:p>
            <a:pPr marL="0" indent="0">
              <a:buNone/>
            </a:pPr>
            <a:r>
              <a:rPr lang="en-US" sz="2400" b="1" dirty="0" smtClean="0"/>
              <a:t>Grade-level Expectations</a:t>
            </a:r>
          </a:p>
          <a:p>
            <a:pPr marL="457200" indent="-457200">
              <a:buFont typeface="+mj-lt"/>
              <a:buAutoNum type="arabicPeriod"/>
            </a:pPr>
            <a:r>
              <a:rPr lang="en-US" sz="2400" dirty="0" smtClean="0"/>
              <a:t>Identify skills common across a variety of reading and writing standards</a:t>
            </a:r>
          </a:p>
          <a:p>
            <a:pPr marL="457200" indent="-457200">
              <a:buFont typeface="+mj-lt"/>
              <a:buAutoNum type="arabicPeriod"/>
            </a:pPr>
            <a:endParaRPr lang="en-US" sz="2400" dirty="0"/>
          </a:p>
          <a:p>
            <a:pPr marL="0" indent="0">
              <a:buNone/>
            </a:pPr>
            <a:r>
              <a:rPr lang="en-US" sz="2400" b="1" dirty="0" smtClean="0"/>
              <a:t>General Expectations  </a:t>
            </a:r>
          </a:p>
          <a:p>
            <a:pPr marL="514350" indent="-514350">
              <a:buFont typeface="+mj-lt"/>
              <a:buAutoNum type="arabicPeriod" startAt="2"/>
            </a:pPr>
            <a:r>
              <a:rPr lang="en-US" sz="2400" dirty="0" smtClean="0"/>
              <a:t>Score using the PARCC rubric</a:t>
            </a:r>
          </a:p>
          <a:p>
            <a:pPr marL="0" indent="0">
              <a:buNone/>
            </a:pPr>
            <a:endParaRPr lang="en-US" sz="2400"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5</a:t>
            </a:fld>
            <a:endParaRPr lang="en-US" altLang="en-US"/>
          </a:p>
        </p:txBody>
      </p:sp>
    </p:spTree>
    <p:extLst>
      <p:ext uri="{BB962C8B-B14F-4D97-AF65-F5344CB8AC3E}">
        <p14:creationId xmlns:p14="http://schemas.microsoft.com/office/powerpoint/2010/main" val="2276532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Examining Student Writing with CCSS W.1 and W.2</a:t>
            </a:r>
            <a:endParaRPr lang="en-US" dirty="0"/>
          </a:p>
        </p:txBody>
      </p:sp>
      <p:sp>
        <p:nvSpPr>
          <p:cNvPr id="3" name="Content Placeholder 2"/>
          <p:cNvSpPr>
            <a:spLocks noGrp="1"/>
          </p:cNvSpPr>
          <p:nvPr>
            <p:ph idx="1"/>
          </p:nvPr>
        </p:nvSpPr>
        <p:spPr>
          <a:xfrm>
            <a:off x="381000" y="1676400"/>
            <a:ext cx="8382000" cy="4449763"/>
          </a:xfrm>
        </p:spPr>
        <p:txBody>
          <a:bodyPr/>
          <a:lstStyle/>
          <a:p>
            <a:r>
              <a:rPr lang="en-US" dirty="0" smtClean="0"/>
              <a:t>Consider the expectations outlined in CCSS Writing Standards W.1 and W.2</a:t>
            </a:r>
          </a:p>
          <a:p>
            <a:endParaRPr lang="en-US" sz="500" dirty="0" smtClean="0"/>
          </a:p>
          <a:p>
            <a:pPr lvl="1"/>
            <a:r>
              <a:rPr lang="en-US" dirty="0" smtClean="0"/>
              <a:t>How do these relate to the PARCC rubric?</a:t>
            </a:r>
          </a:p>
          <a:p>
            <a:pPr lvl="1"/>
            <a:r>
              <a:rPr lang="en-US" dirty="0" smtClean="0"/>
              <a:t>What is the relationship between these standards and reading comprehension?</a:t>
            </a:r>
          </a:p>
          <a:p>
            <a:pPr lvl="1"/>
            <a:r>
              <a:rPr lang="en-US" dirty="0" smtClean="0"/>
              <a:t>How do these expectations change from one grade to the next?</a:t>
            </a:r>
          </a:p>
          <a:p>
            <a:pPr marL="0" indent="0">
              <a:buNone/>
            </a:pPr>
            <a:endParaRPr lang="en-US" dirty="0" smtClean="0"/>
          </a:p>
          <a:p>
            <a:pPr marL="0" indent="0">
              <a:buNone/>
            </a:pPr>
            <a:endParaRPr lang="en-US" dirty="0"/>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6</a:t>
            </a:fld>
            <a:endParaRPr lang="en-US" altLang="en-US"/>
          </a:p>
        </p:txBody>
      </p:sp>
      <p:pic>
        <p:nvPicPr>
          <p:cNvPr id="972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05788"/>
            <a:ext cx="3602582" cy="244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ttp://www.clipartpal.com/_thumbs/pd/education/paper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900" y="5105400"/>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98239" y="5753100"/>
            <a:ext cx="1015021" cy="584775"/>
          </a:xfrm>
          <a:prstGeom prst="rect">
            <a:avLst/>
          </a:prstGeom>
          <a:noFill/>
        </p:spPr>
        <p:txBody>
          <a:bodyPr wrap="none" rtlCol="0">
            <a:spAutoFit/>
          </a:bodyPr>
          <a:lstStyle/>
          <a:p>
            <a:pPr algn="ctr"/>
            <a:r>
              <a:rPr lang="en-US" sz="1600" b="1" dirty="0" smtClean="0"/>
              <a:t>Handout</a:t>
            </a:r>
            <a:endParaRPr lang="en-US" sz="1600" b="1" dirty="0"/>
          </a:p>
          <a:p>
            <a:pPr algn="ctr"/>
            <a:r>
              <a:rPr lang="en-US" sz="1600" b="1" dirty="0" smtClean="0"/>
              <a:t>Page 2</a:t>
            </a:r>
            <a:endParaRPr lang="en-US" sz="1600" b="1" dirty="0"/>
          </a:p>
        </p:txBody>
      </p:sp>
    </p:spTree>
    <p:extLst>
      <p:ext uri="{BB962C8B-B14F-4D97-AF65-F5344CB8AC3E}">
        <p14:creationId xmlns:p14="http://schemas.microsoft.com/office/powerpoint/2010/main" val="312816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Standards v. PARCC Rubric</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7</a:t>
            </a:fld>
            <a:endParaRPr lang="en-US" alt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936507" cy="422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827315" y="1670713"/>
            <a:ext cx="774636" cy="369332"/>
          </a:xfrm>
          <a:prstGeom prst="rect">
            <a:avLst/>
          </a:prstGeom>
          <a:noFill/>
        </p:spPr>
        <p:txBody>
          <a:bodyPr wrap="none" rtlCol="0">
            <a:spAutoFit/>
          </a:bodyPr>
          <a:lstStyle/>
          <a:p>
            <a:r>
              <a:rPr lang="en-US" b="1" dirty="0" smtClean="0"/>
              <a:t>7.W.2</a:t>
            </a:r>
            <a:endParaRPr lang="en-US" b="1" dirty="0"/>
          </a:p>
        </p:txBody>
      </p:sp>
      <p:sp>
        <p:nvSpPr>
          <p:cNvPr id="3" name="Rectangle 2"/>
          <p:cNvSpPr/>
          <p:nvPr/>
        </p:nvSpPr>
        <p:spPr>
          <a:xfrm>
            <a:off x="5181599" y="1831062"/>
            <a:ext cx="3707907" cy="4493538"/>
          </a:xfrm>
          <a:prstGeom prst="rect">
            <a:avLst/>
          </a:prstGeom>
        </p:spPr>
        <p:txBody>
          <a:bodyPr wrap="square">
            <a:spAutoFit/>
          </a:bodyPr>
          <a:lstStyle/>
          <a:p>
            <a:pPr algn="ctr"/>
            <a:r>
              <a:rPr lang="en-US" sz="1300" b="1" u="sng" dirty="0" smtClean="0"/>
              <a:t>Reading Comprehension</a:t>
            </a:r>
          </a:p>
          <a:p>
            <a:r>
              <a:rPr lang="en-US" sz="1300" dirty="0" smtClean="0"/>
              <a:t>The </a:t>
            </a:r>
            <a:r>
              <a:rPr lang="en-US" sz="1300" dirty="0"/>
              <a:t>student response demonstrates full comprehension of ideas stated explicitly and inferentially by providing an accurate analysis and supporting the analysis with effective and convincing textual evidence</a:t>
            </a:r>
            <a:r>
              <a:rPr lang="en-US" sz="1300" dirty="0" smtClean="0"/>
              <a:t>.</a:t>
            </a:r>
          </a:p>
          <a:p>
            <a:endParaRPr lang="en-US" sz="1300" dirty="0" smtClean="0"/>
          </a:p>
          <a:p>
            <a:pPr algn="ctr"/>
            <a:r>
              <a:rPr lang="en-US" sz="1300" b="1" u="sng" dirty="0" smtClean="0"/>
              <a:t>Written Expression</a:t>
            </a:r>
            <a:endParaRPr lang="en-US" sz="1300" b="1" u="sng" dirty="0"/>
          </a:p>
          <a:p>
            <a:r>
              <a:rPr lang="en-US" sz="1300" dirty="0" smtClean="0"/>
              <a:t>The </a:t>
            </a:r>
            <a:r>
              <a:rPr lang="en-US" sz="1300" dirty="0"/>
              <a:t>student </a:t>
            </a:r>
            <a:r>
              <a:rPr lang="en-US" sz="1300" dirty="0" smtClean="0"/>
              <a:t>response addresses </a:t>
            </a:r>
            <a:r>
              <a:rPr lang="en-US" sz="1300" dirty="0"/>
              <a:t>the prompt and provides effective and comprehensive development of the claim or topic that is consistently appropriate to the task by using clear and convincing reasoning supported by relevant textual evidence; </a:t>
            </a:r>
          </a:p>
          <a:p>
            <a:r>
              <a:rPr lang="en-US" sz="1300" dirty="0"/>
              <a:t> </a:t>
            </a:r>
          </a:p>
          <a:p>
            <a:pPr lvl="0"/>
            <a:r>
              <a:rPr lang="en-US" sz="1300" dirty="0"/>
              <a:t>demonstrates purposeful coherence, clarity, and cohesion, making it easy to follow the writer’s progression of ideas; </a:t>
            </a:r>
            <a:endParaRPr lang="en-US" sz="1300" dirty="0" smtClean="0"/>
          </a:p>
          <a:p>
            <a:pPr lvl="0"/>
            <a:endParaRPr lang="en-US" sz="1300" dirty="0"/>
          </a:p>
          <a:p>
            <a:pPr lvl="0"/>
            <a:r>
              <a:rPr lang="en-US" sz="1300" dirty="0"/>
              <a:t>establishes and maintains an effective style, attending to the norms and conventions of the discipline. </a:t>
            </a:r>
          </a:p>
        </p:txBody>
      </p:sp>
      <p:sp>
        <p:nvSpPr>
          <p:cNvPr id="21" name="Rectangle 20"/>
          <p:cNvSpPr/>
          <p:nvPr/>
        </p:nvSpPr>
        <p:spPr>
          <a:xfrm>
            <a:off x="3429000" y="2438400"/>
            <a:ext cx="6477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315200" y="2516966"/>
            <a:ext cx="13716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914400" y="2602992"/>
            <a:ext cx="11430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166466" y="2895600"/>
            <a:ext cx="2148734"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257799" y="3874979"/>
            <a:ext cx="2514601"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986444" y="3959907"/>
            <a:ext cx="2514601"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257799" y="4267200"/>
            <a:ext cx="1524001"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295400" y="4648200"/>
            <a:ext cx="455716"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3501045" y="4470051"/>
            <a:ext cx="689955"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257800" y="2313796"/>
            <a:ext cx="1818695"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257800" y="5054949"/>
            <a:ext cx="742666"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670190" y="5499479"/>
            <a:ext cx="830855" cy="228600"/>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447800" y="2235549"/>
            <a:ext cx="901453" cy="20285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V="1">
            <a:off x="4419600" y="3200400"/>
            <a:ext cx="914400" cy="38100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52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925996"/>
            <a:ext cx="3726641" cy="292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Argumentative Writing v. Expository Writing</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8</a:t>
            </a:fld>
            <a:endParaRPr lang="en-US" altLang="en-US"/>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414" y="1872456"/>
            <a:ext cx="3936507" cy="422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4419600" y="3200400"/>
            <a:ext cx="914400" cy="38100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553200" y="1524000"/>
            <a:ext cx="774636" cy="369332"/>
          </a:xfrm>
          <a:prstGeom prst="rect">
            <a:avLst/>
          </a:prstGeom>
          <a:noFill/>
        </p:spPr>
        <p:txBody>
          <a:bodyPr wrap="none" rtlCol="0">
            <a:spAutoFit/>
          </a:bodyPr>
          <a:lstStyle/>
          <a:p>
            <a:r>
              <a:rPr lang="en-US" b="1" dirty="0" smtClean="0"/>
              <a:t>7.W.2</a:t>
            </a:r>
            <a:endParaRPr lang="en-US" b="1" dirty="0"/>
          </a:p>
        </p:txBody>
      </p:sp>
      <p:sp>
        <p:nvSpPr>
          <p:cNvPr id="15" name="Rectangle 14"/>
          <p:cNvSpPr/>
          <p:nvPr/>
        </p:nvSpPr>
        <p:spPr>
          <a:xfrm>
            <a:off x="2438400" y="2510779"/>
            <a:ext cx="6096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423546" y="2743200"/>
            <a:ext cx="6096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546128" y="2426208"/>
            <a:ext cx="1159472"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87697" y="3733800"/>
            <a:ext cx="1374503" cy="17096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600200" y="2133600"/>
            <a:ext cx="1295400" cy="16459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586165" y="4495800"/>
            <a:ext cx="814636" cy="17096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7239000" y="5391639"/>
            <a:ext cx="914400" cy="17096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600200" y="4252006"/>
            <a:ext cx="1543649" cy="170961"/>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857001" y="1565763"/>
            <a:ext cx="774636" cy="369332"/>
          </a:xfrm>
          <a:prstGeom prst="rect">
            <a:avLst/>
          </a:prstGeom>
          <a:noFill/>
        </p:spPr>
        <p:txBody>
          <a:bodyPr wrap="none" rtlCol="0">
            <a:spAutoFit/>
          </a:bodyPr>
          <a:lstStyle/>
          <a:p>
            <a:r>
              <a:rPr lang="en-US" b="1" dirty="0" smtClean="0"/>
              <a:t>7.W.1</a:t>
            </a:r>
            <a:endParaRPr lang="en-US" b="1" dirty="0"/>
          </a:p>
        </p:txBody>
      </p:sp>
    </p:spTree>
    <p:extLst>
      <p:ext uri="{BB962C8B-B14F-4D97-AF65-F5344CB8AC3E}">
        <p14:creationId xmlns:p14="http://schemas.microsoft.com/office/powerpoint/2010/main" val="2544016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v. reading standards</a:t>
            </a:r>
            <a:endParaRPr lang="en-US" dirty="0"/>
          </a:p>
        </p:txBody>
      </p:sp>
      <p:sp>
        <p:nvSpPr>
          <p:cNvPr id="4" name="Text Placeholder 3"/>
          <p:cNvSpPr>
            <a:spLocks noGrp="1"/>
          </p:cNvSpPr>
          <p:nvPr>
            <p:ph type="body" sz="quarter" idx="12"/>
          </p:nvPr>
        </p:nvSpPr>
        <p:spPr/>
        <p:txBody>
          <a:bodyPr/>
          <a:lstStyle/>
          <a:p>
            <a:endParaRPr lang="en-US"/>
          </a:p>
        </p:txBody>
      </p:sp>
      <p:sp>
        <p:nvSpPr>
          <p:cNvPr id="5" name="Date Placeholder 4"/>
          <p:cNvSpPr>
            <a:spLocks noGrp="1"/>
          </p:cNvSpPr>
          <p:nvPr>
            <p:ph type="dt" sz="half" idx="13"/>
          </p:nvPr>
        </p:nvSpPr>
        <p:spPr/>
        <p:txBody>
          <a:bodyPr/>
          <a:lstStyle/>
          <a:p>
            <a:pPr>
              <a:defRPr/>
            </a:pPr>
            <a:r>
              <a:rPr lang="en-US" smtClean="0"/>
              <a:t>District of Columbia Public Schools  </a:t>
            </a:r>
            <a:r>
              <a:rPr lang="en-US" smtClean="0">
                <a:solidFill>
                  <a:srgbClr val="BFBFBF"/>
                </a:solidFill>
              </a:rPr>
              <a:t>|</a:t>
            </a:r>
            <a:r>
              <a:rPr lang="en-US" smtClean="0"/>
              <a:t>  January 2015</a:t>
            </a:r>
            <a:endParaRPr lang="en-US"/>
          </a:p>
        </p:txBody>
      </p:sp>
      <p:sp>
        <p:nvSpPr>
          <p:cNvPr id="6" name="Slide Number Placeholder 5"/>
          <p:cNvSpPr>
            <a:spLocks noGrp="1"/>
          </p:cNvSpPr>
          <p:nvPr>
            <p:ph type="sldNum" sz="quarter" idx="14"/>
          </p:nvPr>
        </p:nvSpPr>
        <p:spPr/>
        <p:txBody>
          <a:bodyPr/>
          <a:lstStyle/>
          <a:p>
            <a:fld id="{83483DA7-6902-4C13-B41D-D3DE0F72563A}" type="slidenum">
              <a:rPr lang="en-US" altLang="en-US" smtClean="0"/>
              <a:pPr/>
              <a:t>9</a:t>
            </a:fld>
            <a:endParaRPr lang="en-US" alt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18385"/>
            <a:ext cx="3936507" cy="422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1781175"/>
            <a:ext cx="273367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4343400" y="2824665"/>
            <a:ext cx="1197764" cy="369332"/>
          </a:xfrm>
          <a:prstGeom prst="rect">
            <a:avLst/>
          </a:prstGeom>
          <a:noFill/>
        </p:spPr>
        <p:txBody>
          <a:bodyPr wrap="none" rtlCol="0">
            <a:spAutoFit/>
          </a:bodyPr>
          <a:lstStyle/>
          <a:p>
            <a:r>
              <a:rPr lang="en-US" b="1" dirty="0" smtClean="0"/>
              <a:t>Evidence</a:t>
            </a:r>
            <a:endParaRPr lang="en-US" b="1" dirty="0"/>
          </a:p>
        </p:txBody>
      </p:sp>
      <p:sp>
        <p:nvSpPr>
          <p:cNvPr id="30" name="TextBox 29"/>
          <p:cNvSpPr txBox="1"/>
          <p:nvPr/>
        </p:nvSpPr>
        <p:spPr>
          <a:xfrm>
            <a:off x="4361597" y="3440668"/>
            <a:ext cx="1133644" cy="369332"/>
          </a:xfrm>
          <a:prstGeom prst="rect">
            <a:avLst/>
          </a:prstGeom>
          <a:noFill/>
        </p:spPr>
        <p:txBody>
          <a:bodyPr wrap="none" rtlCol="0">
            <a:spAutoFit/>
          </a:bodyPr>
          <a:lstStyle/>
          <a:p>
            <a:r>
              <a:rPr lang="en-US" b="1" dirty="0" smtClean="0"/>
              <a:t>Analysis</a:t>
            </a:r>
            <a:endParaRPr lang="en-US" b="1" dirty="0"/>
          </a:p>
        </p:txBody>
      </p:sp>
      <p:sp>
        <p:nvSpPr>
          <p:cNvPr id="31" name="TextBox 30"/>
          <p:cNvSpPr txBox="1"/>
          <p:nvPr/>
        </p:nvSpPr>
        <p:spPr>
          <a:xfrm>
            <a:off x="4343400" y="4024343"/>
            <a:ext cx="1274708" cy="369332"/>
          </a:xfrm>
          <a:prstGeom prst="rect">
            <a:avLst/>
          </a:prstGeom>
          <a:noFill/>
        </p:spPr>
        <p:txBody>
          <a:bodyPr wrap="none" rtlCol="0">
            <a:spAutoFit/>
          </a:bodyPr>
          <a:lstStyle/>
          <a:p>
            <a:r>
              <a:rPr lang="en-US" b="1" dirty="0" smtClean="0"/>
              <a:t>Language</a:t>
            </a:r>
            <a:endParaRPr lang="en-US" b="1" dirty="0"/>
          </a:p>
        </p:txBody>
      </p:sp>
      <p:sp>
        <p:nvSpPr>
          <p:cNvPr id="24" name="Rectangle 23"/>
          <p:cNvSpPr/>
          <p:nvPr/>
        </p:nvSpPr>
        <p:spPr>
          <a:xfrm>
            <a:off x="685800" y="3810000"/>
            <a:ext cx="3200400" cy="545068"/>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85800" y="4876800"/>
            <a:ext cx="3200400" cy="545068"/>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85800" y="2279597"/>
            <a:ext cx="3352800" cy="387403"/>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239000" y="1813431"/>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867400" y="1905759"/>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044821" y="2324300"/>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867400" y="2711703"/>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086600" y="3215032"/>
            <a:ext cx="1066799"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67400" y="3854703"/>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858000" y="4492099"/>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669206" y="5754497"/>
            <a:ext cx="5334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7696200" y="6276975"/>
            <a:ext cx="457200" cy="184656"/>
          </a:xfrm>
          <a:prstGeom prst="ellipse">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1682969" y="1584062"/>
            <a:ext cx="975588" cy="369332"/>
          </a:xfrm>
          <a:prstGeom prst="rect">
            <a:avLst/>
          </a:prstGeom>
          <a:noFill/>
        </p:spPr>
        <p:txBody>
          <a:bodyPr wrap="none" rtlCol="0">
            <a:spAutoFit/>
          </a:bodyPr>
          <a:lstStyle/>
          <a:p>
            <a:r>
              <a:rPr lang="en-US" b="1" u="sng" dirty="0" smtClean="0"/>
              <a:t>Writing</a:t>
            </a:r>
            <a:endParaRPr lang="en-US" b="1" u="sng" dirty="0"/>
          </a:p>
        </p:txBody>
      </p:sp>
      <p:sp>
        <p:nvSpPr>
          <p:cNvPr id="48" name="TextBox 47"/>
          <p:cNvSpPr txBox="1"/>
          <p:nvPr/>
        </p:nvSpPr>
        <p:spPr>
          <a:xfrm>
            <a:off x="6677228" y="1447800"/>
            <a:ext cx="1095172" cy="369332"/>
          </a:xfrm>
          <a:prstGeom prst="rect">
            <a:avLst/>
          </a:prstGeom>
          <a:noFill/>
        </p:spPr>
        <p:txBody>
          <a:bodyPr wrap="none" rtlCol="0">
            <a:spAutoFit/>
          </a:bodyPr>
          <a:lstStyle/>
          <a:p>
            <a:r>
              <a:rPr lang="en-US" b="1" u="sng" dirty="0" smtClean="0"/>
              <a:t>Reading</a:t>
            </a:r>
            <a:endParaRPr lang="en-US" b="1" u="sng" dirty="0"/>
          </a:p>
        </p:txBody>
      </p:sp>
    </p:spTree>
    <p:extLst>
      <p:ext uri="{BB962C8B-B14F-4D97-AF65-F5344CB8AC3E}">
        <p14:creationId xmlns:p14="http://schemas.microsoft.com/office/powerpoint/2010/main" val="1184539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8581</TotalTime>
  <Words>2190</Words>
  <Application>Microsoft Office PowerPoint</Application>
  <PresentationFormat>On-screen Show (4:3)</PresentationFormat>
  <Paragraphs>290</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Arial Bold</vt:lpstr>
      <vt:lpstr>Calibri</vt:lpstr>
      <vt:lpstr>Geneva</vt:lpstr>
      <vt:lpstr>Lucida Grande</vt:lpstr>
      <vt:lpstr>Wingdings</vt:lpstr>
      <vt:lpstr>Office Theme</vt:lpstr>
      <vt:lpstr>Analyzing Student Work Over Time</vt:lpstr>
      <vt:lpstr>Session Outcomes</vt:lpstr>
      <vt:lpstr>What is a Performance Based Assessment (PBA)?</vt:lpstr>
      <vt:lpstr>Key Question</vt:lpstr>
      <vt:lpstr>Strategies for Looking at Student Work Over Time</vt:lpstr>
      <vt:lpstr>Examining Student Writing with CCSS W.1 and W.2</vt:lpstr>
      <vt:lpstr>Writing Standards v. PARCC Rubric</vt:lpstr>
      <vt:lpstr>Argumentative Writing v. Expository Writing</vt:lpstr>
      <vt:lpstr>Writing v. reading standards</vt:lpstr>
      <vt:lpstr>Assessing reading comprehension through writing</vt:lpstr>
      <vt:lpstr>Looking at Student PBA Writing Over Time</vt:lpstr>
      <vt:lpstr>Things to consider when looking at PBAs over time</vt:lpstr>
      <vt:lpstr>Practice: Examining student work over time</vt:lpstr>
      <vt:lpstr>FOCUS</vt:lpstr>
      <vt:lpstr>The Rule of 5</vt:lpstr>
      <vt:lpstr>Two Strategies for Approaching Analysis Over Time</vt:lpstr>
      <vt:lpstr>Example Analysis</vt:lpstr>
      <vt:lpstr>Analyzing progress</vt:lpstr>
      <vt:lpstr>Evaluate Instruction</vt:lpstr>
      <vt:lpstr>Action Planning</vt:lpstr>
      <vt:lpstr>School-based Example: Washington Met</vt:lpstr>
      <vt:lpstr>School-based Example: Washington Met</vt:lpstr>
      <vt:lpstr>Adding a cycle of reviewing PBAs over time</vt:lpstr>
      <vt:lpstr>Resources for Responding to Student Writing</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Clark</dc:creator>
  <cp:lastModifiedBy>Jessica Joy Morris</cp:lastModifiedBy>
  <cp:revision>190</cp:revision>
  <cp:lastPrinted>2009-06-22T14:09:07Z</cp:lastPrinted>
  <dcterms:created xsi:type="dcterms:W3CDTF">2009-06-16T14:23:45Z</dcterms:created>
  <dcterms:modified xsi:type="dcterms:W3CDTF">2015-06-17T06:35:25Z</dcterms:modified>
</cp:coreProperties>
</file>