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68" r:id="rId15"/>
    <p:sldId id="269" r:id="rId16"/>
    <p:sldId id="270"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24" autoAdjust="0"/>
  </p:normalViewPr>
  <p:slideViewPr>
    <p:cSldViewPr>
      <p:cViewPr varScale="1">
        <p:scale>
          <a:sx n="57" d="100"/>
          <a:sy n="57" d="100"/>
        </p:scale>
        <p:origin x="-235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7A2F5-4E3A-41E2-80F8-E79827C0AAF5}" type="datetimeFigureOut">
              <a:rPr lang="en-US" smtClean="0"/>
              <a:t>6/18/15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34290-5CBA-483E-A524-37B0442AB6D9}" type="slidenum">
              <a:rPr lang="en-US" smtClean="0"/>
              <a:t>‹#›</a:t>
            </a:fld>
            <a:endParaRPr lang="en-US"/>
          </a:p>
        </p:txBody>
      </p:sp>
    </p:spTree>
    <p:extLst>
      <p:ext uri="{BB962C8B-B14F-4D97-AF65-F5344CB8AC3E}">
        <p14:creationId xmlns:p14="http://schemas.microsoft.com/office/powerpoint/2010/main" val="89945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with a RIT of 150 are only 20%</a:t>
            </a:r>
            <a:r>
              <a:rPr lang="en-US" baseline="0" dirty="0" smtClean="0"/>
              <a:t> likely to answer this question correctly, whereas students at a 230 RIT are 90—100% likely to answer this question correctly.  </a:t>
            </a:r>
            <a:endParaRPr lang="en-US" dirty="0"/>
          </a:p>
        </p:txBody>
      </p:sp>
      <p:sp>
        <p:nvSpPr>
          <p:cNvPr id="4" name="Slide Number Placeholder 3"/>
          <p:cNvSpPr>
            <a:spLocks noGrp="1"/>
          </p:cNvSpPr>
          <p:nvPr>
            <p:ph type="sldNum" sz="quarter" idx="10"/>
          </p:nvPr>
        </p:nvSpPr>
        <p:spPr/>
        <p:txBody>
          <a:bodyPr/>
          <a:lstStyle/>
          <a:p>
            <a:fld id="{4A234290-5CBA-483E-A524-37B0442AB6D9}" type="slidenum">
              <a:rPr lang="en-US" smtClean="0"/>
              <a:t>6</a:t>
            </a:fld>
            <a:endParaRPr lang="en-US"/>
          </a:p>
        </p:txBody>
      </p:sp>
    </p:spTree>
    <p:extLst>
      <p:ext uri="{BB962C8B-B14F-4D97-AF65-F5344CB8AC3E}">
        <p14:creationId xmlns:p14="http://schemas.microsoft.com/office/powerpoint/2010/main" val="355922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we field test an item, we look at the final RIT scores for all students who answered the item. Higher scoring kids typically get the answer correct most of the time, and lowering scorings kids are less likely to correctly answer.</a:t>
            </a:r>
            <a:endParaRPr lang="en-US" dirty="0"/>
          </a:p>
        </p:txBody>
      </p:sp>
      <p:sp>
        <p:nvSpPr>
          <p:cNvPr id="4" name="Slide Number Placeholder 3"/>
          <p:cNvSpPr>
            <a:spLocks noGrp="1"/>
          </p:cNvSpPr>
          <p:nvPr>
            <p:ph type="sldNum" sz="quarter" idx="10"/>
          </p:nvPr>
        </p:nvSpPr>
        <p:spPr/>
        <p:txBody>
          <a:bodyPr/>
          <a:lstStyle/>
          <a:p>
            <a:fld id="{4A234290-5CBA-483E-A524-37B0442AB6D9}" type="slidenum">
              <a:rPr lang="en-US" smtClean="0"/>
              <a:t>7</a:t>
            </a:fld>
            <a:endParaRPr lang="en-US"/>
          </a:p>
        </p:txBody>
      </p:sp>
    </p:spTree>
    <p:extLst>
      <p:ext uri="{BB962C8B-B14F-4D97-AF65-F5344CB8AC3E}">
        <p14:creationId xmlns:p14="http://schemas.microsoft.com/office/powerpoint/2010/main" val="44717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50% of students, regardles</a:t>
            </a:r>
            <a:r>
              <a:rPr lang="en-US" baseline="0" dirty="0" smtClean="0"/>
              <a:t>s of their RIT score </a:t>
            </a:r>
            <a:r>
              <a:rPr lang="en-US" dirty="0" smtClean="0"/>
              <a:t>did not get this question correct, it is likely that there is a flaw in the question itself.</a:t>
            </a:r>
            <a:endParaRPr lang="en-US" dirty="0"/>
          </a:p>
        </p:txBody>
      </p:sp>
      <p:sp>
        <p:nvSpPr>
          <p:cNvPr id="4" name="Slide Number Placeholder 3"/>
          <p:cNvSpPr>
            <a:spLocks noGrp="1"/>
          </p:cNvSpPr>
          <p:nvPr>
            <p:ph type="sldNum" sz="quarter" idx="10"/>
          </p:nvPr>
        </p:nvSpPr>
        <p:spPr/>
        <p:txBody>
          <a:bodyPr/>
          <a:lstStyle/>
          <a:p>
            <a:fld id="{4A234290-5CBA-483E-A524-37B0442AB6D9}" type="slidenum">
              <a:rPr lang="en-US" smtClean="0"/>
              <a:t>8</a:t>
            </a:fld>
            <a:endParaRPr lang="en-US"/>
          </a:p>
        </p:txBody>
      </p:sp>
    </p:spTree>
    <p:extLst>
      <p:ext uri="{BB962C8B-B14F-4D97-AF65-F5344CB8AC3E}">
        <p14:creationId xmlns:p14="http://schemas.microsoft.com/office/powerpoint/2010/main" val="384192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common mistake is for people to think this means that the student got 35 percent of the items correct. Percentile is not related to the percent of correct answers a student gets on a test.</a:t>
            </a:r>
          </a:p>
          <a:p>
            <a:r>
              <a:rPr lang="en-US" sz="1200" b="0" i="0" kern="1200" dirty="0" smtClean="0">
                <a:solidFill>
                  <a:schemeClr val="tx1"/>
                </a:solidFill>
                <a:effectLst/>
                <a:latin typeface="+mn-lt"/>
                <a:ea typeface="+mn-ea"/>
                <a:cs typeface="+mn-cs"/>
              </a:rPr>
              <a:t>The percentile is not a good method for measuring growth in students. Students who achieve typical growth will remain at approximately the same percentile score over time.</a:t>
            </a:r>
          </a:p>
          <a:p>
            <a:endParaRPr lang="en-US" dirty="0"/>
          </a:p>
        </p:txBody>
      </p:sp>
      <p:sp>
        <p:nvSpPr>
          <p:cNvPr id="4" name="Slide Number Placeholder 3"/>
          <p:cNvSpPr>
            <a:spLocks noGrp="1"/>
          </p:cNvSpPr>
          <p:nvPr>
            <p:ph type="sldNum" sz="quarter" idx="10"/>
          </p:nvPr>
        </p:nvSpPr>
        <p:spPr/>
        <p:txBody>
          <a:bodyPr/>
          <a:lstStyle/>
          <a:p>
            <a:fld id="{4A234290-5CBA-483E-A524-37B0442AB6D9}" type="slidenum">
              <a:rPr lang="en-US" smtClean="0"/>
              <a:t>13</a:t>
            </a:fld>
            <a:endParaRPr lang="en-US"/>
          </a:p>
        </p:txBody>
      </p:sp>
    </p:spTree>
    <p:extLst>
      <p:ext uri="{BB962C8B-B14F-4D97-AF65-F5344CB8AC3E}">
        <p14:creationId xmlns:p14="http://schemas.microsoft.com/office/powerpoint/2010/main" val="325126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Reading</a:t>
            </a:r>
            <a:r>
              <a:rPr lang="en-US" baseline="0" dirty="0" smtClean="0"/>
              <a:t> Teacher Report (Sample from 08 NWEA website to protect student privacy). </a:t>
            </a:r>
          </a:p>
          <a:p>
            <a:endParaRPr lang="en-US" baseline="0" dirty="0" smtClean="0"/>
          </a:p>
          <a:p>
            <a:r>
              <a:rPr lang="en-US" baseline="0" dirty="0" smtClean="0"/>
              <a:t>Goals may be different b/c they are reflective of the state that is tested.  Format is the same.</a:t>
            </a:r>
          </a:p>
          <a:p>
            <a:endParaRPr lang="en-US" baseline="0" dirty="0" smtClean="0"/>
          </a:p>
          <a:p>
            <a:r>
              <a:rPr lang="en-US" b="1" baseline="0" dirty="0" smtClean="0"/>
              <a:t>What makes the Reading report slightly different than the Math/Language Usage reports? (</a:t>
            </a:r>
            <a:r>
              <a:rPr lang="en-US" b="1" baseline="0" dirty="0" err="1" smtClean="0"/>
              <a:t>Lexile</a:t>
            </a:r>
            <a:r>
              <a:rPr lang="en-US" b="1" baseline="0" dirty="0" smtClean="0"/>
              <a:t> Range)</a:t>
            </a:r>
          </a:p>
          <a:p>
            <a:endParaRPr lang="en-US" baseline="0" dirty="0" smtClean="0"/>
          </a:p>
          <a:p>
            <a:r>
              <a:rPr lang="en-US" baseline="0" dirty="0" smtClean="0"/>
              <a:t>Given in RIT RANGES for goal areas, but can also be reported in the </a:t>
            </a:r>
            <a:r>
              <a:rPr lang="en-US" b="1" baseline="0" dirty="0" smtClean="0"/>
              <a:t>High, Average, Low.  (SHOW SAMPLE) WHY WOULD THAT BE HELPFUL?! (Differentiated Instruction or Flexible Grouping)</a:t>
            </a:r>
            <a:endParaRPr lang="en-US" b="1" dirty="0"/>
          </a:p>
        </p:txBody>
      </p:sp>
      <p:sp>
        <p:nvSpPr>
          <p:cNvPr id="4" name="Slide Number Placeholder 3"/>
          <p:cNvSpPr>
            <a:spLocks noGrp="1"/>
          </p:cNvSpPr>
          <p:nvPr>
            <p:ph type="sldNum" sz="quarter" idx="10"/>
          </p:nvPr>
        </p:nvSpPr>
        <p:spPr/>
        <p:txBody>
          <a:bodyPr/>
          <a:lstStyle/>
          <a:p>
            <a:fld id="{29FDD2F1-D745-4ABD-967B-D5101C91561F}"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7B74A0-55AD-469C-9AC2-2ED9EA7AF42C}" type="datetimeFigureOut">
              <a:rPr lang="en-US" smtClean="0"/>
              <a:t>6/18/15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20008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B74A0-55AD-469C-9AC2-2ED9EA7AF42C}" type="datetimeFigureOut">
              <a:rPr lang="en-US" smtClean="0"/>
              <a:t>6/18/15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404678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B74A0-55AD-469C-9AC2-2ED9EA7AF42C}" type="datetimeFigureOut">
              <a:rPr lang="en-US" smtClean="0"/>
              <a:t>6/18/15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171152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B74A0-55AD-469C-9AC2-2ED9EA7AF42C}" type="datetimeFigureOut">
              <a:rPr lang="en-US" smtClean="0"/>
              <a:t>6/18/15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101623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B74A0-55AD-469C-9AC2-2ED9EA7AF42C}" type="datetimeFigureOut">
              <a:rPr lang="en-US" smtClean="0"/>
              <a:t>6/18/15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11827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7B74A0-55AD-469C-9AC2-2ED9EA7AF42C}" type="datetimeFigureOut">
              <a:rPr lang="en-US" smtClean="0"/>
              <a:t>6/18/15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284569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B74A0-55AD-469C-9AC2-2ED9EA7AF42C}" type="datetimeFigureOut">
              <a:rPr lang="en-US" smtClean="0"/>
              <a:t>6/18/15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28910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7B74A0-55AD-469C-9AC2-2ED9EA7AF42C}" type="datetimeFigureOut">
              <a:rPr lang="en-US" smtClean="0"/>
              <a:t>6/18/15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198472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B74A0-55AD-469C-9AC2-2ED9EA7AF42C}" type="datetimeFigureOut">
              <a:rPr lang="en-US" smtClean="0"/>
              <a:t>6/18/15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209381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B74A0-55AD-469C-9AC2-2ED9EA7AF42C}" type="datetimeFigureOut">
              <a:rPr lang="en-US" smtClean="0"/>
              <a:t>6/18/15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285973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B74A0-55AD-469C-9AC2-2ED9EA7AF42C}" type="datetimeFigureOut">
              <a:rPr lang="en-US" smtClean="0"/>
              <a:t>6/18/15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F1902-60DD-45FD-AC25-2BD978C73352}" type="slidenum">
              <a:rPr lang="en-US" smtClean="0"/>
              <a:t>‹#›</a:t>
            </a:fld>
            <a:endParaRPr lang="en-US"/>
          </a:p>
        </p:txBody>
      </p:sp>
    </p:spTree>
    <p:extLst>
      <p:ext uri="{BB962C8B-B14F-4D97-AF65-F5344CB8AC3E}">
        <p14:creationId xmlns:p14="http://schemas.microsoft.com/office/powerpoint/2010/main" val="4249694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B74A0-55AD-469C-9AC2-2ED9EA7AF42C}" type="datetimeFigureOut">
              <a:rPr lang="en-US" smtClean="0"/>
              <a:t>6/18/15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F1902-60DD-45FD-AC25-2BD978C73352}" type="slidenum">
              <a:rPr lang="en-US" smtClean="0"/>
              <a:t>‹#›</a:t>
            </a:fld>
            <a:endParaRPr lang="en-US"/>
          </a:p>
        </p:txBody>
      </p:sp>
    </p:spTree>
    <p:extLst>
      <p:ext uri="{BB962C8B-B14F-4D97-AF65-F5344CB8AC3E}">
        <p14:creationId xmlns:p14="http://schemas.microsoft.com/office/powerpoint/2010/main" val="41192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hyperlink" Target="Teacher%20Report%204th%20gd%20Spring%202011.pdf" TargetMode="External"/><Relationship Id="rId5" Type="http://schemas.openxmlformats.org/officeDocument/2006/relationships/image" Target="../media/image11.png"/><Relationship Id="rId6" Type="http://schemas.openxmlformats.org/officeDocument/2006/relationships/hyperlink" Target="Data%20Speaks%20-%20Materials%5C03%20Teacher%20Report%204th%20gd%20Spring%202011.pdf" TargetMode="External"/><Relationship Id="rId7" Type="http://schemas.openxmlformats.org/officeDocument/2006/relationships/image" Target="../media/image12.png"/><Relationship Id="rId8" Type="http://schemas.openxmlformats.org/officeDocument/2006/relationships/image" Target="../media/image13.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RIT and Reading MAP Reports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278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Figuring out which items to give</a:t>
            </a:r>
            <a:endParaRPr lang="en-US" dirty="0"/>
          </a:p>
        </p:txBody>
      </p:sp>
      <p:sp>
        <p:nvSpPr>
          <p:cNvPr id="3" name="Content Placeholder 2"/>
          <p:cNvSpPr>
            <a:spLocks noGrp="1"/>
          </p:cNvSpPr>
          <p:nvPr>
            <p:ph idx="1"/>
          </p:nvPr>
        </p:nvSpPr>
        <p:spPr/>
        <p:txBody>
          <a:bodyPr>
            <a:normAutofit lnSpcReduction="10000"/>
          </a:bodyPr>
          <a:lstStyle/>
          <a:p>
            <a:r>
              <a:rPr lang="en-US" dirty="0" smtClean="0"/>
              <a:t>So, if we know a student’s actual achievement level, we just give items matched to that student’s achievement level.</a:t>
            </a:r>
          </a:p>
          <a:p>
            <a:r>
              <a:rPr lang="en-US" dirty="0" smtClean="0"/>
              <a:t>But, wait!  If we knew the student’s achievement level, we wouldn’t need to test.</a:t>
            </a:r>
          </a:p>
          <a:p>
            <a:r>
              <a:rPr lang="en-US" dirty="0" smtClean="0"/>
              <a:t>The test must </a:t>
            </a:r>
            <a:r>
              <a:rPr lang="en-US" b="1" dirty="0" smtClean="0"/>
              <a:t>first</a:t>
            </a:r>
            <a:r>
              <a:rPr lang="en-US" dirty="0" smtClean="0"/>
              <a:t> figure out where the student is on the RIT scale, and </a:t>
            </a:r>
            <a:r>
              <a:rPr lang="en-US" b="1" dirty="0" smtClean="0"/>
              <a:t>then</a:t>
            </a:r>
            <a:r>
              <a:rPr lang="en-US" dirty="0" smtClean="0"/>
              <a:t> give more items there.</a:t>
            </a:r>
          </a:p>
          <a:p>
            <a:r>
              <a:rPr lang="en-US" dirty="0" smtClean="0"/>
              <a:t>This is what happens during a CAT.</a:t>
            </a:r>
          </a:p>
          <a:p>
            <a:endParaRPr lang="en-US" dirty="0"/>
          </a:p>
        </p:txBody>
      </p:sp>
    </p:spTree>
    <p:extLst>
      <p:ext uri="{BB962C8B-B14F-4D97-AF65-F5344CB8AC3E}">
        <p14:creationId xmlns:p14="http://schemas.microsoft.com/office/powerpoint/2010/main" val="83059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CAT work?</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Pick an item of appropriate starting difficulty.</a:t>
            </a:r>
          </a:p>
          <a:p>
            <a:pPr marL="514350" indent="-514350">
              <a:buFont typeface="+mj-lt"/>
              <a:buAutoNum type="arabicPeriod"/>
            </a:pPr>
            <a:r>
              <a:rPr lang="en-US" dirty="0" smtClean="0"/>
              <a:t>The item is presented &amp; answered by the student.</a:t>
            </a:r>
          </a:p>
          <a:p>
            <a:pPr marL="514350" indent="-514350">
              <a:buFont typeface="+mj-lt"/>
              <a:buAutoNum type="arabicPeriod"/>
            </a:pPr>
            <a:r>
              <a:rPr lang="en-US" dirty="0" smtClean="0"/>
              <a:t>If answer is right, choose a harder item to give next. If answer is wrong, choose an easier item to give next.</a:t>
            </a:r>
          </a:p>
          <a:p>
            <a:pPr marL="514350" indent="-514350">
              <a:buFont typeface="+mj-lt"/>
              <a:buAutoNum type="arabicPeriod"/>
            </a:pPr>
            <a:r>
              <a:rPr lang="en-US" dirty="0" smtClean="0"/>
              <a:t>Repeat steps 2 &amp; 3, focusing on items that maximize the information gathered, until enough items have been given </a:t>
            </a:r>
            <a:r>
              <a:rPr lang="en-US" dirty="0" smtClean="0">
                <a:solidFill>
                  <a:srgbClr val="FF0000"/>
                </a:solidFill>
              </a:rPr>
              <a:t>(more items, greater precision…to a point)</a:t>
            </a:r>
            <a:r>
              <a:rPr lang="en-US" dirty="0" smtClean="0"/>
              <a:t>.</a:t>
            </a:r>
          </a:p>
          <a:p>
            <a:pPr marL="514350" indent="-514350">
              <a:buFont typeface="+mj-lt"/>
              <a:buAutoNum type="arabicPeriod"/>
            </a:pPr>
            <a:r>
              <a:rPr lang="en-US" dirty="0" smtClean="0"/>
              <a:t>Calculate the student’s RIT score.</a:t>
            </a:r>
          </a:p>
          <a:p>
            <a:endParaRPr lang="en-US" dirty="0"/>
          </a:p>
        </p:txBody>
      </p:sp>
    </p:spTree>
    <p:extLst>
      <p:ext uri="{BB962C8B-B14F-4D97-AF65-F5344CB8AC3E}">
        <p14:creationId xmlns:p14="http://schemas.microsoft.com/office/powerpoint/2010/main" val="115786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a RIT score</a:t>
            </a:r>
            <a:endParaRPr lang="en-US" dirty="0"/>
          </a:p>
        </p:txBody>
      </p:sp>
      <p:sp>
        <p:nvSpPr>
          <p:cNvPr id="3" name="Content Placeholder 2"/>
          <p:cNvSpPr>
            <a:spLocks noGrp="1"/>
          </p:cNvSpPr>
          <p:nvPr>
            <p:ph idx="1"/>
          </p:nvPr>
        </p:nvSpPr>
        <p:spPr/>
        <p:txBody>
          <a:bodyPr/>
          <a:lstStyle/>
          <a:p>
            <a:r>
              <a:rPr lang="en-US" dirty="0" smtClean="0"/>
              <a:t>How is a student’s RIT score interpreted?</a:t>
            </a:r>
          </a:p>
          <a:p>
            <a:r>
              <a:rPr lang="en-US" dirty="0" smtClean="0"/>
              <a:t>A spring RIT score in math of, say 240, by itself is not interpretable.</a:t>
            </a:r>
          </a:p>
          <a:p>
            <a:r>
              <a:rPr lang="en-US" dirty="0" smtClean="0"/>
              <a:t>We need to have one or more reference points to interpret a score.</a:t>
            </a:r>
          </a:p>
          <a:p>
            <a:endParaRPr lang="en-US" dirty="0"/>
          </a:p>
        </p:txBody>
      </p:sp>
    </p:spTree>
    <p:extLst>
      <p:ext uri="{BB962C8B-B14F-4D97-AF65-F5344CB8AC3E}">
        <p14:creationId xmlns:p14="http://schemas.microsoft.com/office/powerpoint/2010/main" val="68819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vs. Percentile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Percent-number of questions answered correctly out of the total number of questions</a:t>
            </a:r>
          </a:p>
          <a:p>
            <a:pPr marL="0" indent="0">
              <a:buNone/>
            </a:pPr>
            <a:endParaRPr lang="en-US" dirty="0"/>
          </a:p>
          <a:p>
            <a:pPr marL="0" indent="0">
              <a:buNone/>
            </a:pPr>
            <a:r>
              <a:rPr lang="en-US" dirty="0" smtClean="0"/>
              <a:t>Percentile-</a:t>
            </a:r>
            <a:r>
              <a:rPr lang="en-US" dirty="0"/>
              <a:t>A percentile ranking represents how well a student performs compared to other students in a nationwide norm sample for their grade. A student scoring at the 35th percentile scored as well as, or better than, 35 percent of students in the same grade in the norm group. It also means that 65 percent of the students exceeded this score.</a:t>
            </a:r>
          </a:p>
        </p:txBody>
      </p:sp>
    </p:spTree>
    <p:extLst>
      <p:ext uri="{BB962C8B-B14F-4D97-AF65-F5344CB8AC3E}">
        <p14:creationId xmlns:p14="http://schemas.microsoft.com/office/powerpoint/2010/main" val="367124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Achievement Status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534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33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Growth</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222" y="1295400"/>
            <a:ext cx="7567555"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7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Content-How to use MAP to inform instruction</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9819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15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838200"/>
            <a:ext cx="86106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25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90500"/>
            <a:ext cx="869632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12685" y="3036163"/>
            <a:ext cx="3221115" cy="457200"/>
          </a:xfrm>
          <a:prstGeom prst="round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400801" y="4648200"/>
            <a:ext cx="1447800" cy="1981200"/>
          </a:xfrm>
          <a:prstGeom prst="round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47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76200"/>
            <a:ext cx="88011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429000" y="2150200"/>
            <a:ext cx="685800" cy="2050326"/>
          </a:xfrm>
          <a:prstGeom prst="round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29100" y="2138363"/>
            <a:ext cx="685800" cy="2050326"/>
          </a:xfrm>
          <a:prstGeom prst="round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78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4"/>
                                        </p:tgtEl>
                                      </p:cBhvr>
                                    </p:animEffect>
                                    <p:set>
                                      <p:cBhvr>
                                        <p:cTn id="20" dur="1" fill="hold">
                                          <p:stCondLst>
                                            <p:cond delay="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2"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Unique features of the RIT scale</a:t>
            </a:r>
          </a:p>
          <a:p>
            <a:r>
              <a:rPr lang="en-US" dirty="0" smtClean="0"/>
              <a:t>Calibrating items for MAP</a:t>
            </a:r>
          </a:p>
          <a:p>
            <a:r>
              <a:rPr lang="en-US" dirty="0" smtClean="0"/>
              <a:t>Scoring a test</a:t>
            </a:r>
          </a:p>
          <a:p>
            <a:r>
              <a:rPr lang="en-US" dirty="0" smtClean="0"/>
              <a:t>Interpretation of scores</a:t>
            </a:r>
          </a:p>
          <a:p>
            <a:r>
              <a:rPr lang="en-US" dirty="0" smtClean="0"/>
              <a:t>How to read the MAP teacher report</a:t>
            </a:r>
          </a:p>
          <a:p>
            <a:r>
              <a:rPr lang="en-US" dirty="0" smtClean="0"/>
              <a:t>How to group students based on MAP reports</a:t>
            </a:r>
            <a:endParaRPr lang="en-US" dirty="0"/>
          </a:p>
        </p:txBody>
      </p:sp>
    </p:spTree>
    <p:extLst>
      <p:ext uri="{BB962C8B-B14F-4D97-AF65-F5344CB8AC3E}">
        <p14:creationId xmlns:p14="http://schemas.microsoft.com/office/powerpoint/2010/main" val="1224705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hlinkClick r:id="rId4" action="ppaction://hlinkfile"/>
          </p:cNvPr>
          <p:cNvPicPr>
            <a:picLocks noChangeAspect="1" noChangeArrowheads="1"/>
          </p:cNvPicPr>
          <p:nvPr/>
        </p:nvPicPr>
        <p:blipFill>
          <a:blip r:embed="rId5" cstate="print"/>
          <a:srcRect/>
          <a:stretch>
            <a:fillRect/>
          </a:stretch>
        </p:blipFill>
        <p:spPr bwMode="auto">
          <a:xfrm>
            <a:off x="228600" y="6172200"/>
            <a:ext cx="490827" cy="685800"/>
          </a:xfrm>
          <a:prstGeom prst="rect">
            <a:avLst/>
          </a:prstGeom>
          <a:noFill/>
          <a:ln w="9525">
            <a:noFill/>
            <a:miter lim="800000"/>
            <a:headEnd/>
            <a:tailEnd/>
          </a:ln>
          <a:effectLst/>
        </p:spPr>
      </p:pic>
      <p:pic>
        <p:nvPicPr>
          <p:cNvPr id="2050" name="Picture 2">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1" y="1256813"/>
            <a:ext cx="6896099" cy="49693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42900" y="76200"/>
            <a:ext cx="8458200" cy="89916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100" normalizeH="0" baseline="0" noProof="0" dirty="0" smtClean="0">
                <a:ln w="3200">
                  <a:solidFill>
                    <a:schemeClr val="bg2">
                      <a:shade val="75000"/>
                      <a:alpha val="25000"/>
                    </a:schemeClr>
                  </a:solidFill>
                  <a:prstDash val="solid"/>
                  <a:round/>
                </a:ln>
                <a:solidFill>
                  <a:schemeClr val="accent2"/>
                </a:solidFill>
                <a:effectLst>
                  <a:innerShdw blurRad="50800" dist="25400" dir="13500000">
                    <a:prstClr val="black">
                      <a:alpha val="70000"/>
                    </a:prstClr>
                  </a:innerShdw>
                </a:effectLst>
                <a:uLnTx/>
                <a:uFillTx/>
                <a:latin typeface="Cambria" pitchFamily="18" charset="0"/>
                <a:ea typeface="+mj-ea"/>
                <a:cs typeface="+mj-cs"/>
              </a:rPr>
              <a:t>[</a:t>
            </a:r>
            <a:r>
              <a:rPr lang="en-US" sz="6000" spc="-100" dirty="0">
                <a:ln w="3200">
                  <a:solidFill>
                    <a:schemeClr val="bg2">
                      <a:shade val="75000"/>
                      <a:alpha val="25000"/>
                    </a:schemeClr>
                  </a:solidFill>
                  <a:prstDash val="solid"/>
                  <a:round/>
                </a:ln>
                <a:solidFill>
                  <a:schemeClr val="accent2"/>
                </a:solidFill>
                <a:effectLst>
                  <a:innerShdw blurRad="50800" dist="25400" dir="13500000">
                    <a:prstClr val="black">
                      <a:alpha val="70000"/>
                    </a:prstClr>
                  </a:innerShdw>
                </a:effectLst>
                <a:latin typeface="Cambria" pitchFamily="18" charset="0"/>
                <a:ea typeface="+mj-ea"/>
                <a:cs typeface="+mj-cs"/>
              </a:rPr>
              <a:t>t</a:t>
            </a:r>
            <a:r>
              <a:rPr kumimoji="0" lang="en-US" sz="6000" b="0" i="0" u="none" strike="noStrike" kern="1200" cap="none" spc="-100" normalizeH="0" baseline="0" noProof="0" dirty="0" err="1" smtClean="0">
                <a:ln w="3200">
                  <a:solidFill>
                    <a:schemeClr val="bg2">
                      <a:shade val="75000"/>
                      <a:alpha val="25000"/>
                    </a:schemeClr>
                  </a:solidFill>
                  <a:prstDash val="solid"/>
                  <a:round/>
                </a:ln>
                <a:solidFill>
                  <a:schemeClr val="accent2"/>
                </a:solidFill>
                <a:effectLst>
                  <a:innerShdw blurRad="50800" dist="25400" dir="13500000">
                    <a:prstClr val="black">
                      <a:alpha val="70000"/>
                    </a:prstClr>
                  </a:innerShdw>
                </a:effectLst>
                <a:uLnTx/>
                <a:uFillTx/>
                <a:latin typeface="Cambria" pitchFamily="18" charset="0"/>
                <a:ea typeface="+mj-ea"/>
                <a:cs typeface="+mj-cs"/>
              </a:rPr>
              <a:t>eacher</a:t>
            </a:r>
            <a:r>
              <a:rPr kumimoji="0" lang="en-US" sz="6000" b="0" i="0" u="none" strike="noStrike" kern="1200" cap="none" spc="-100" normalizeH="0" baseline="0" noProof="0" dirty="0" smtClean="0">
                <a:ln w="3200">
                  <a:solidFill>
                    <a:schemeClr val="bg2">
                      <a:shade val="75000"/>
                      <a:alpha val="25000"/>
                    </a:schemeClr>
                  </a:solidFill>
                  <a:prstDash val="solid"/>
                  <a:round/>
                </a:ln>
                <a:solidFill>
                  <a:schemeClr val="accent2"/>
                </a:solidFill>
                <a:effectLst>
                  <a:innerShdw blurRad="50800" dist="25400" dir="13500000">
                    <a:prstClr val="black">
                      <a:alpha val="70000"/>
                    </a:prstClr>
                  </a:innerShdw>
                </a:effectLst>
                <a:uLnTx/>
                <a:uFillTx/>
                <a:latin typeface="Cambria" pitchFamily="18" charset="0"/>
                <a:ea typeface="+mj-ea"/>
                <a:cs typeface="+mj-cs"/>
              </a:rPr>
              <a:t> report]</a:t>
            </a:r>
            <a:endParaRPr kumimoji="0" lang="en-US" sz="6000" b="0" i="0" u="none" strike="noStrike" kern="1200" cap="none" spc="-100" normalizeH="0" baseline="0" noProof="0" dirty="0">
              <a:ln w="3200">
                <a:solidFill>
                  <a:schemeClr val="bg2">
                    <a:shade val="75000"/>
                    <a:alpha val="25000"/>
                  </a:schemeClr>
                </a:solidFill>
                <a:prstDash val="solid"/>
                <a:round/>
              </a:ln>
              <a:solidFill>
                <a:schemeClr val="accent2"/>
              </a:solidFill>
              <a:effectLst>
                <a:innerShdw blurRad="50800" dist="25400" dir="13500000">
                  <a:prstClr val="black">
                    <a:alpha val="70000"/>
                  </a:prstClr>
                </a:innerShdw>
              </a:effectLst>
              <a:uLnTx/>
              <a:uFillTx/>
              <a:latin typeface="Cambria" pitchFamily="18" charset="0"/>
              <a:ea typeface="+mj-ea"/>
              <a:cs typeface="+mj-cs"/>
            </a:endParaRPr>
          </a:p>
        </p:txBody>
      </p:sp>
      <p:sp>
        <p:nvSpPr>
          <p:cNvPr id="10" name="Rounded Rectangle 9"/>
          <p:cNvSpPr/>
          <p:nvPr/>
        </p:nvSpPr>
        <p:spPr>
          <a:xfrm>
            <a:off x="3542560" y="2286001"/>
            <a:ext cx="381000" cy="2788983"/>
          </a:xfrm>
          <a:prstGeom prst="round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31312" y="2286001"/>
            <a:ext cx="381000" cy="2788983"/>
          </a:xfrm>
          <a:prstGeom prst="roundRect">
            <a:avLst/>
          </a:prstGeom>
          <a:solidFill>
            <a:srgbClr val="FF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19400" y="5715001"/>
            <a:ext cx="4953000" cy="304800"/>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http://www.themoderndaypirates.com/pirates/wp-content/uploads/2010/04/scrabble-letter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44" y="128056"/>
            <a:ext cx="1497456" cy="10149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058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10"/>
                                        </p:tgtEl>
                                      </p:cBhvr>
                                    </p:animEffect>
                                    <p:set>
                                      <p:cBhvr>
                                        <p:cTn id="12" dur="1" fill="hold">
                                          <p:stCondLst>
                                            <p:cond delay="9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11"/>
                                        </p:tgtEl>
                                      </p:cBhvr>
                                    </p:animEffect>
                                    <p:set>
                                      <p:cBhvr>
                                        <p:cTn id="20" dur="1" fill="hold">
                                          <p:stCondLst>
                                            <p:cond delay="9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Size Fits All</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223" y="1600200"/>
            <a:ext cx="715755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36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MAP/MPG Platform</a:t>
            </a:r>
            <a:endParaRPr lang="en-US" dirty="0"/>
          </a:p>
        </p:txBody>
      </p:sp>
      <p:sp>
        <p:nvSpPr>
          <p:cNvPr id="3" name="Content Placeholder 2"/>
          <p:cNvSpPr>
            <a:spLocks noGrp="1"/>
          </p:cNvSpPr>
          <p:nvPr>
            <p:ph idx="1"/>
          </p:nvPr>
        </p:nvSpPr>
        <p:spPr/>
        <p:txBody>
          <a:bodyPr>
            <a:normAutofit lnSpcReduction="10000"/>
          </a:bodyPr>
          <a:lstStyle/>
          <a:p>
            <a:r>
              <a:rPr lang="en-US" dirty="0" smtClean="0"/>
              <a:t>MAP/MPG  are </a:t>
            </a:r>
            <a:r>
              <a:rPr lang="en-US" u="sng" dirty="0" smtClean="0"/>
              <a:t>computerized adaptive tests </a:t>
            </a:r>
            <a:r>
              <a:rPr lang="en-US" dirty="0" smtClean="0"/>
              <a:t>(CATs), which means that each student receives a test that is tailored to his/her level of achievement.</a:t>
            </a:r>
          </a:p>
          <a:p>
            <a:pPr marL="0" indent="0">
              <a:buNone/>
            </a:pPr>
            <a:endParaRPr lang="en-US" dirty="0" smtClean="0"/>
          </a:p>
          <a:p>
            <a:r>
              <a:rPr lang="en-US" dirty="0" smtClean="0"/>
              <a:t>The RIT scale is the platform upon which: </a:t>
            </a:r>
          </a:p>
          <a:p>
            <a:pPr lvl="1">
              <a:buFont typeface="Arial" panose="020B0604020202020204" pitchFamily="34" charset="0"/>
              <a:buChar char="•"/>
            </a:pPr>
            <a:r>
              <a:rPr lang="en-US" dirty="0" smtClean="0"/>
              <a:t>New items are calibrated</a:t>
            </a:r>
          </a:p>
          <a:p>
            <a:pPr lvl="1">
              <a:buFont typeface="Arial" panose="020B0604020202020204" pitchFamily="34" charset="0"/>
              <a:buChar char="•"/>
            </a:pPr>
            <a:r>
              <a:rPr lang="en-US" dirty="0" smtClean="0"/>
              <a:t>Test items are chosen for a student </a:t>
            </a:r>
          </a:p>
          <a:p>
            <a:pPr lvl="1">
              <a:buFont typeface="Arial" panose="020B0604020202020204" pitchFamily="34" charset="0"/>
              <a:buChar char="•"/>
            </a:pPr>
            <a:r>
              <a:rPr lang="en-US" dirty="0" smtClean="0"/>
              <a:t>A student’s score is computed and interpreted</a:t>
            </a:r>
            <a:endParaRPr lang="en-US" dirty="0"/>
          </a:p>
        </p:txBody>
      </p:sp>
    </p:spTree>
    <p:extLst>
      <p:ext uri="{BB962C8B-B14F-4D97-AF65-F5344CB8AC3E}">
        <p14:creationId xmlns:p14="http://schemas.microsoft.com/office/powerpoint/2010/main" val="20011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calibration</a:t>
            </a:r>
            <a:endParaRPr lang="en-US" dirty="0"/>
          </a:p>
        </p:txBody>
      </p:sp>
      <p:sp>
        <p:nvSpPr>
          <p:cNvPr id="3" name="Content Placeholder 2"/>
          <p:cNvSpPr>
            <a:spLocks noGrp="1"/>
          </p:cNvSpPr>
          <p:nvPr>
            <p:ph idx="1"/>
          </p:nvPr>
        </p:nvSpPr>
        <p:spPr/>
        <p:txBody>
          <a:bodyPr/>
          <a:lstStyle/>
          <a:p>
            <a:r>
              <a:rPr lang="en-US" dirty="0" smtClean="0"/>
              <a:t>Item calibration is the process by which we figure out how difficult an item is.</a:t>
            </a:r>
          </a:p>
          <a:p>
            <a:r>
              <a:rPr lang="en-US" dirty="0" smtClean="0"/>
              <a:t>Calibration based on item response theory—specifically, the </a:t>
            </a:r>
            <a:r>
              <a:rPr lang="en-US" dirty="0" err="1" smtClean="0"/>
              <a:t>Rasch</a:t>
            </a:r>
            <a:r>
              <a:rPr lang="en-US" dirty="0" smtClean="0"/>
              <a:t> model.</a:t>
            </a:r>
          </a:p>
          <a:p>
            <a:pPr lvl="1"/>
            <a:r>
              <a:rPr lang="en-US" dirty="0" smtClean="0"/>
              <a:t>Specifies the relationship between a student’s achievement level and his/her chances of getting an item correct.</a:t>
            </a:r>
          </a:p>
          <a:p>
            <a:endParaRPr lang="en-US" dirty="0" smtClean="0"/>
          </a:p>
        </p:txBody>
      </p:sp>
    </p:spTree>
    <p:extLst>
      <p:ext uri="{BB962C8B-B14F-4D97-AF65-F5344CB8AC3E}">
        <p14:creationId xmlns:p14="http://schemas.microsoft.com/office/powerpoint/2010/main" val="198650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Basic Math Item…5X5=</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78893"/>
            <a:ext cx="8229600" cy="436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70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Item</a:t>
            </a:r>
            <a:r>
              <a:rPr lang="en-US" sz="3200" b="1" dirty="0"/>
              <a:t> </a:t>
            </a:r>
            <a:r>
              <a:rPr lang="en-US" sz="3200" b="1" u="sng" dirty="0"/>
              <a:t>Difficulty</a:t>
            </a:r>
            <a:r>
              <a:rPr lang="en-US" sz="3200" b="1" dirty="0"/>
              <a:t>: the RIT value at which we expect half of the students to pass the item.</a:t>
            </a:r>
            <a:endParaRPr lang="en-US" sz="32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8047" y="1600200"/>
            <a:ext cx="758790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91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Problematic Items</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2462" y="1739106"/>
            <a:ext cx="78390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29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Item Bank	</a:t>
            </a:r>
            <a:endParaRPr lang="en-US" dirty="0"/>
          </a:p>
        </p:txBody>
      </p:sp>
      <p:sp>
        <p:nvSpPr>
          <p:cNvPr id="3" name="Content Placeholder 2"/>
          <p:cNvSpPr>
            <a:spLocks noGrp="1"/>
          </p:cNvSpPr>
          <p:nvPr>
            <p:ph idx="1"/>
          </p:nvPr>
        </p:nvSpPr>
        <p:spPr/>
        <p:txBody>
          <a:bodyPr/>
          <a:lstStyle/>
          <a:p>
            <a:r>
              <a:rPr lang="en-US" dirty="0" smtClean="0"/>
              <a:t>Once an item has been calibrated, it (along with its difficulty) is added to the item bank.</a:t>
            </a:r>
          </a:p>
          <a:p>
            <a:r>
              <a:rPr lang="en-US" dirty="0" smtClean="0"/>
              <a:t>Item bank contain thousands of test items.</a:t>
            </a:r>
          </a:p>
          <a:p>
            <a:r>
              <a:rPr lang="en-US" dirty="0" smtClean="0"/>
              <a:t>Large item banks are essential for using a computer adaptive test (CAT).</a:t>
            </a:r>
          </a:p>
          <a:p>
            <a:pPr lvl="1">
              <a:buFont typeface="Arial" panose="020B0604020202020204" pitchFamily="34" charset="0"/>
              <a:buChar char="•"/>
            </a:pPr>
            <a:r>
              <a:rPr lang="en-US" sz="2400" dirty="0" smtClean="0"/>
              <a:t>Once a student sees an item, he won’t see that item again for 14 months</a:t>
            </a:r>
          </a:p>
          <a:p>
            <a:endParaRPr lang="en-US" dirty="0"/>
          </a:p>
        </p:txBody>
      </p:sp>
    </p:spTree>
    <p:extLst>
      <p:ext uri="{BB962C8B-B14F-4D97-AF65-F5344CB8AC3E}">
        <p14:creationId xmlns:p14="http://schemas.microsoft.com/office/powerpoint/2010/main" val="650202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835</Words>
  <Application>Microsoft Macintosh PowerPoint</Application>
  <PresentationFormat>On-screen Show (4:3)</PresentationFormat>
  <Paragraphs>68</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Understanding RIT and Reading MAP Reports </vt:lpstr>
      <vt:lpstr>Agenda</vt:lpstr>
      <vt:lpstr>One Size Fits All</vt:lpstr>
      <vt:lpstr>MAP/MPG Platform</vt:lpstr>
      <vt:lpstr>Item calibration</vt:lpstr>
      <vt:lpstr>A Basic Math Item…5X5=</vt:lpstr>
      <vt:lpstr>Item Difficulty: the RIT value at which we expect half of the students to pass the item.</vt:lpstr>
      <vt:lpstr>Problematic Items</vt:lpstr>
      <vt:lpstr>The Item Bank </vt:lpstr>
      <vt:lpstr>Figuring out which items to give</vt:lpstr>
      <vt:lpstr>How does a CAT work?</vt:lpstr>
      <vt:lpstr>Interpreting a RIT score</vt:lpstr>
      <vt:lpstr>Percent vs. Percentile</vt:lpstr>
      <vt:lpstr>Student Achievement Status </vt:lpstr>
      <vt:lpstr>Student Growth</vt:lpstr>
      <vt:lpstr>Content-How to use MAP to inform instruction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 101</dc:title>
  <dc:creator>sgibson</dc:creator>
  <cp:lastModifiedBy>Nazo Burgy</cp:lastModifiedBy>
  <cp:revision>13</cp:revision>
  <dcterms:created xsi:type="dcterms:W3CDTF">2014-07-03T13:35:22Z</dcterms:created>
  <dcterms:modified xsi:type="dcterms:W3CDTF">2015-06-18T14:26:36Z</dcterms:modified>
</cp:coreProperties>
</file>