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9"/>
  </p:notesMasterIdLst>
  <p:sldIdLst>
    <p:sldId id="303" r:id="rId2"/>
    <p:sldId id="281" r:id="rId3"/>
    <p:sldId id="288" r:id="rId4"/>
    <p:sldId id="293" r:id="rId5"/>
    <p:sldId id="257" r:id="rId6"/>
    <p:sldId id="306" r:id="rId7"/>
    <p:sldId id="305" r:id="rId8"/>
    <p:sldId id="329" r:id="rId9"/>
    <p:sldId id="278" r:id="rId10"/>
    <p:sldId id="258" r:id="rId11"/>
    <p:sldId id="330" r:id="rId12"/>
    <p:sldId id="292" r:id="rId13"/>
    <p:sldId id="274" r:id="rId14"/>
    <p:sldId id="331" r:id="rId15"/>
    <p:sldId id="332" r:id="rId16"/>
    <p:sldId id="308" r:id="rId17"/>
    <p:sldId id="276" r:id="rId18"/>
    <p:sldId id="290" r:id="rId19"/>
    <p:sldId id="310" r:id="rId20"/>
    <p:sldId id="312" r:id="rId21"/>
    <p:sldId id="313" r:id="rId22"/>
    <p:sldId id="314" r:id="rId23"/>
    <p:sldId id="315" r:id="rId24"/>
    <p:sldId id="316" r:id="rId25"/>
    <p:sldId id="317" r:id="rId26"/>
    <p:sldId id="319" r:id="rId27"/>
    <p:sldId id="320" r:id="rId28"/>
    <p:sldId id="322" r:id="rId29"/>
    <p:sldId id="323" r:id="rId30"/>
    <p:sldId id="324" r:id="rId31"/>
    <p:sldId id="325" r:id="rId32"/>
    <p:sldId id="321" r:id="rId33"/>
    <p:sldId id="333" r:id="rId34"/>
    <p:sldId id="335" r:id="rId35"/>
    <p:sldId id="334" r:id="rId36"/>
    <p:sldId id="328" r:id="rId37"/>
    <p:sldId id="32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C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70197" autoAdjust="0"/>
  </p:normalViewPr>
  <p:slideViewPr>
    <p:cSldViewPr snapToGrid="0">
      <p:cViewPr varScale="1">
        <p:scale>
          <a:sx n="52" d="100"/>
          <a:sy n="52" d="100"/>
        </p:scale>
        <p:origin x="145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5534C5-92CB-4C26-9E23-7010CA4F6C3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28FCE2-1BF9-48CD-A7EE-59C7A505F16E}">
      <dgm:prSet phldrT="[Text]" custT="1"/>
      <dgm:spPr/>
      <dgm:t>
        <a:bodyPr/>
        <a:lstStyle/>
        <a:p>
          <a:r>
            <a:rPr lang="en-US" sz="4500" dirty="0" smtClean="0"/>
            <a:t>Exploratory</a:t>
          </a:r>
          <a:endParaRPr lang="en-US" sz="4500" dirty="0"/>
        </a:p>
      </dgm:t>
    </dgm:pt>
    <dgm:pt modelId="{8A1C6B19-147B-4EBC-A079-998DC8508F03}" type="parTrans" cxnId="{E52B2D4B-4B9F-408D-8264-837047C9CF9A}">
      <dgm:prSet/>
      <dgm:spPr/>
      <dgm:t>
        <a:bodyPr/>
        <a:lstStyle/>
        <a:p>
          <a:endParaRPr lang="en-US"/>
        </a:p>
      </dgm:t>
    </dgm:pt>
    <dgm:pt modelId="{6EE5CDF7-67A5-4A16-AB9A-62217695B404}" type="sibTrans" cxnId="{E52B2D4B-4B9F-408D-8264-837047C9CF9A}">
      <dgm:prSet/>
      <dgm:spPr/>
      <dgm:t>
        <a:bodyPr/>
        <a:lstStyle/>
        <a:p>
          <a:endParaRPr lang="en-US"/>
        </a:p>
      </dgm:t>
    </dgm:pt>
    <dgm:pt modelId="{E5EFF42E-3724-4BE8-BBC7-220F48533EF1}" type="pres">
      <dgm:prSet presAssocID="{B35534C5-92CB-4C26-9E23-7010CA4F6C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A3D80F-6BA6-4AD2-BF77-85AA4D06CDB9}" type="pres">
      <dgm:prSet presAssocID="{F428FCE2-1BF9-48CD-A7EE-59C7A505F16E}" presName="node" presStyleLbl="node1" presStyleIdx="0" presStyleCnt="1" custScaleX="95094" custScaleY="99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2B2D4B-4B9F-408D-8264-837047C9CF9A}" srcId="{B35534C5-92CB-4C26-9E23-7010CA4F6C3A}" destId="{F428FCE2-1BF9-48CD-A7EE-59C7A505F16E}" srcOrd="0" destOrd="0" parTransId="{8A1C6B19-147B-4EBC-A079-998DC8508F03}" sibTransId="{6EE5CDF7-67A5-4A16-AB9A-62217695B404}"/>
    <dgm:cxn modelId="{EA84E7AA-BF13-49B3-9314-C039CB68AC0C}" type="presOf" srcId="{B35534C5-92CB-4C26-9E23-7010CA4F6C3A}" destId="{E5EFF42E-3724-4BE8-BBC7-220F48533EF1}" srcOrd="0" destOrd="0" presId="urn:microsoft.com/office/officeart/2005/8/layout/default"/>
    <dgm:cxn modelId="{C6228797-D78F-4156-B873-FA74CC5E7317}" type="presOf" srcId="{F428FCE2-1BF9-48CD-A7EE-59C7A505F16E}" destId="{0CA3D80F-6BA6-4AD2-BF77-85AA4D06CDB9}" srcOrd="0" destOrd="0" presId="urn:microsoft.com/office/officeart/2005/8/layout/default"/>
    <dgm:cxn modelId="{1389AE05-CB82-422C-95D4-9AED9A1460FD}" type="presParOf" srcId="{E5EFF42E-3724-4BE8-BBC7-220F48533EF1}" destId="{0CA3D80F-6BA6-4AD2-BF77-85AA4D06CDB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5534C5-92CB-4C26-9E23-7010CA4F6C3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680568-4D9D-4EB7-A748-DB7BCFD27B15}">
      <dgm:prSet phldrT="[Text]" custT="1"/>
      <dgm:spPr/>
      <dgm:t>
        <a:bodyPr/>
        <a:lstStyle/>
        <a:p>
          <a:r>
            <a:rPr lang="en-US" sz="4500" dirty="0" smtClean="0"/>
            <a:t>Explanatory</a:t>
          </a:r>
          <a:endParaRPr lang="en-US" sz="4500" dirty="0"/>
        </a:p>
      </dgm:t>
    </dgm:pt>
    <dgm:pt modelId="{5DDC05DA-A594-419C-9787-F1DF01A3326D}" type="parTrans" cxnId="{CD2EBC42-421A-4AEF-BFFB-CEA1F177C29A}">
      <dgm:prSet/>
      <dgm:spPr/>
      <dgm:t>
        <a:bodyPr/>
        <a:lstStyle/>
        <a:p>
          <a:endParaRPr lang="en-US"/>
        </a:p>
      </dgm:t>
    </dgm:pt>
    <dgm:pt modelId="{2AE1EEFA-F32B-4EB0-A282-C5FA1C531D47}" type="sibTrans" cxnId="{CD2EBC42-421A-4AEF-BFFB-CEA1F177C29A}">
      <dgm:prSet/>
      <dgm:spPr/>
      <dgm:t>
        <a:bodyPr/>
        <a:lstStyle/>
        <a:p>
          <a:endParaRPr lang="en-US"/>
        </a:p>
      </dgm:t>
    </dgm:pt>
    <dgm:pt modelId="{E5EFF42E-3724-4BE8-BBC7-220F48533EF1}" type="pres">
      <dgm:prSet presAssocID="{B35534C5-92CB-4C26-9E23-7010CA4F6C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7A08B2-82FB-490C-8436-7672FD6F679E}" type="pres">
      <dgm:prSet presAssocID="{CF680568-4D9D-4EB7-A748-DB7BCFD27B15}" presName="node" presStyleLbl="node1" presStyleIdx="0" presStyleCnt="1" custScaleX="100098" custScaleY="104167" custLinFactNeighborX="6646" custLinFactNeighborY="82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2EBC42-421A-4AEF-BFFB-CEA1F177C29A}" srcId="{B35534C5-92CB-4C26-9E23-7010CA4F6C3A}" destId="{CF680568-4D9D-4EB7-A748-DB7BCFD27B15}" srcOrd="0" destOrd="0" parTransId="{5DDC05DA-A594-419C-9787-F1DF01A3326D}" sibTransId="{2AE1EEFA-F32B-4EB0-A282-C5FA1C531D47}"/>
    <dgm:cxn modelId="{911B0890-E21C-4F4F-831B-F0FCD98B7929}" type="presOf" srcId="{CF680568-4D9D-4EB7-A748-DB7BCFD27B15}" destId="{337A08B2-82FB-490C-8436-7672FD6F679E}" srcOrd="0" destOrd="0" presId="urn:microsoft.com/office/officeart/2005/8/layout/default"/>
    <dgm:cxn modelId="{084A6161-EA7D-47A5-8146-2E5EA401AED5}" type="presOf" srcId="{B35534C5-92CB-4C26-9E23-7010CA4F6C3A}" destId="{E5EFF42E-3724-4BE8-BBC7-220F48533EF1}" srcOrd="0" destOrd="0" presId="urn:microsoft.com/office/officeart/2005/8/layout/default"/>
    <dgm:cxn modelId="{DBB42908-63AB-481E-8FCC-89887050ED47}" type="presParOf" srcId="{E5EFF42E-3724-4BE8-BBC7-220F48533EF1}" destId="{337A08B2-82FB-490C-8436-7672FD6F679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7DA04D-6D5E-4719-8E7B-C9E1945DA90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74B037F-47A0-4EFE-A033-2750859EB054}">
      <dgm:prSet phldrT="[Text]" custT="1"/>
      <dgm:spPr/>
      <dgm:t>
        <a:bodyPr/>
        <a:lstStyle/>
        <a:p>
          <a:r>
            <a:rPr lang="en-US" sz="3000" dirty="0" smtClean="0"/>
            <a:t>Identify your purpose</a:t>
          </a:r>
          <a:endParaRPr lang="en-US" sz="3000" dirty="0"/>
        </a:p>
      </dgm:t>
    </dgm:pt>
    <dgm:pt modelId="{61C98609-8FBD-490E-9B1E-F3EA73929BE2}" type="parTrans" cxnId="{14C2C8E2-8580-4EEE-BE2D-CBE988B13DA8}">
      <dgm:prSet/>
      <dgm:spPr/>
      <dgm:t>
        <a:bodyPr/>
        <a:lstStyle/>
        <a:p>
          <a:endParaRPr lang="en-US"/>
        </a:p>
      </dgm:t>
    </dgm:pt>
    <dgm:pt modelId="{63D6B933-BF47-4162-80FC-5E88E5C8A31F}" type="sibTrans" cxnId="{14C2C8E2-8580-4EEE-BE2D-CBE988B13DA8}">
      <dgm:prSet/>
      <dgm:spPr/>
      <dgm:t>
        <a:bodyPr/>
        <a:lstStyle/>
        <a:p>
          <a:endParaRPr lang="en-US"/>
        </a:p>
      </dgm:t>
    </dgm:pt>
    <dgm:pt modelId="{965002A9-E401-4B5D-B4C8-4BEFB2103FDE}">
      <dgm:prSet phldrT="[Text]" custT="1"/>
      <dgm:spPr/>
      <dgm:t>
        <a:bodyPr/>
        <a:lstStyle/>
        <a:p>
          <a:r>
            <a:rPr lang="en-US" sz="3000" dirty="0" smtClean="0"/>
            <a:t>Quantify it</a:t>
          </a:r>
          <a:endParaRPr lang="en-US" sz="3000" dirty="0"/>
        </a:p>
      </dgm:t>
    </dgm:pt>
    <dgm:pt modelId="{AC2782FA-1919-4948-8871-D8EDC9165381}" type="parTrans" cxnId="{636EBE01-B266-4F67-9074-23052E68E5C7}">
      <dgm:prSet/>
      <dgm:spPr/>
      <dgm:t>
        <a:bodyPr/>
        <a:lstStyle/>
        <a:p>
          <a:endParaRPr lang="en-US"/>
        </a:p>
      </dgm:t>
    </dgm:pt>
    <dgm:pt modelId="{7B73C10E-B3D6-4984-A567-A8B372133DDA}" type="sibTrans" cxnId="{636EBE01-B266-4F67-9074-23052E68E5C7}">
      <dgm:prSet/>
      <dgm:spPr/>
      <dgm:t>
        <a:bodyPr/>
        <a:lstStyle/>
        <a:p>
          <a:endParaRPr lang="en-US"/>
        </a:p>
      </dgm:t>
    </dgm:pt>
    <dgm:pt modelId="{1CC08757-BC67-459D-B1BC-A35DFE126DAB}">
      <dgm:prSet phldrT="[Text]" custT="1"/>
      <dgm:spPr/>
      <dgm:t>
        <a:bodyPr/>
        <a:lstStyle/>
        <a:p>
          <a:r>
            <a:rPr lang="en-US" sz="3000" dirty="0" smtClean="0"/>
            <a:t>Visualize it</a:t>
          </a:r>
          <a:endParaRPr lang="en-US" sz="3000" dirty="0"/>
        </a:p>
      </dgm:t>
    </dgm:pt>
    <dgm:pt modelId="{5D5D02D7-5438-429E-AACF-0B71DC9B8A38}" type="parTrans" cxnId="{E20EC380-58F5-47FB-AFAC-59B1DF35A406}">
      <dgm:prSet/>
      <dgm:spPr/>
      <dgm:t>
        <a:bodyPr/>
        <a:lstStyle/>
        <a:p>
          <a:endParaRPr lang="en-US"/>
        </a:p>
      </dgm:t>
    </dgm:pt>
    <dgm:pt modelId="{1F84B2C3-18F1-438B-914A-0BEE20D0BDD1}" type="sibTrans" cxnId="{E20EC380-58F5-47FB-AFAC-59B1DF35A406}">
      <dgm:prSet/>
      <dgm:spPr/>
      <dgm:t>
        <a:bodyPr/>
        <a:lstStyle/>
        <a:p>
          <a:endParaRPr lang="en-US"/>
        </a:p>
      </dgm:t>
    </dgm:pt>
    <dgm:pt modelId="{E73745F3-BCEF-4D25-BF6F-92CDE9CA7DFB}" type="pres">
      <dgm:prSet presAssocID="{B97DA04D-6D5E-4719-8E7B-C9E1945DA901}" presName="Name0" presStyleCnt="0">
        <dgm:presLayoutVars>
          <dgm:dir/>
          <dgm:animLvl val="lvl"/>
          <dgm:resizeHandles val="exact"/>
        </dgm:presLayoutVars>
      </dgm:prSet>
      <dgm:spPr/>
    </dgm:pt>
    <dgm:pt modelId="{25BF53E0-61FD-4255-99E0-63283DA0156D}" type="pres">
      <dgm:prSet presAssocID="{974B037F-47A0-4EFE-A033-2750859EB05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5ED40-DCD1-4B56-B555-EBF8FACE7CCB}" type="pres">
      <dgm:prSet presAssocID="{63D6B933-BF47-4162-80FC-5E88E5C8A31F}" presName="parTxOnlySpace" presStyleCnt="0"/>
      <dgm:spPr/>
    </dgm:pt>
    <dgm:pt modelId="{77CFA1F2-18B4-4A5C-AD9D-A0F38F7E7742}" type="pres">
      <dgm:prSet presAssocID="{965002A9-E401-4B5D-B4C8-4BEFB2103FD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BFD97-4671-4F49-BB60-D08DBB963CD3}" type="pres">
      <dgm:prSet presAssocID="{7B73C10E-B3D6-4984-A567-A8B372133DDA}" presName="parTxOnlySpace" presStyleCnt="0"/>
      <dgm:spPr/>
    </dgm:pt>
    <dgm:pt modelId="{04AFC192-BA09-414C-B63A-1737881F03B2}" type="pres">
      <dgm:prSet presAssocID="{1CC08757-BC67-459D-B1BC-A35DFE126DA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18C183-5F23-4B90-B416-457C0BAEC31C}" type="presOf" srcId="{B97DA04D-6D5E-4719-8E7B-C9E1945DA901}" destId="{E73745F3-BCEF-4D25-BF6F-92CDE9CA7DFB}" srcOrd="0" destOrd="0" presId="urn:microsoft.com/office/officeart/2005/8/layout/chevron1"/>
    <dgm:cxn modelId="{14C2C8E2-8580-4EEE-BE2D-CBE988B13DA8}" srcId="{B97DA04D-6D5E-4719-8E7B-C9E1945DA901}" destId="{974B037F-47A0-4EFE-A033-2750859EB054}" srcOrd="0" destOrd="0" parTransId="{61C98609-8FBD-490E-9B1E-F3EA73929BE2}" sibTransId="{63D6B933-BF47-4162-80FC-5E88E5C8A31F}"/>
    <dgm:cxn modelId="{636EBE01-B266-4F67-9074-23052E68E5C7}" srcId="{B97DA04D-6D5E-4719-8E7B-C9E1945DA901}" destId="{965002A9-E401-4B5D-B4C8-4BEFB2103FDE}" srcOrd="1" destOrd="0" parTransId="{AC2782FA-1919-4948-8871-D8EDC9165381}" sibTransId="{7B73C10E-B3D6-4984-A567-A8B372133DDA}"/>
    <dgm:cxn modelId="{FFDDF2E6-90BF-47A3-B6A8-CBFFFE0192F4}" type="presOf" srcId="{974B037F-47A0-4EFE-A033-2750859EB054}" destId="{25BF53E0-61FD-4255-99E0-63283DA0156D}" srcOrd="0" destOrd="0" presId="urn:microsoft.com/office/officeart/2005/8/layout/chevron1"/>
    <dgm:cxn modelId="{E20EC380-58F5-47FB-AFAC-59B1DF35A406}" srcId="{B97DA04D-6D5E-4719-8E7B-C9E1945DA901}" destId="{1CC08757-BC67-459D-B1BC-A35DFE126DAB}" srcOrd="2" destOrd="0" parTransId="{5D5D02D7-5438-429E-AACF-0B71DC9B8A38}" sibTransId="{1F84B2C3-18F1-438B-914A-0BEE20D0BDD1}"/>
    <dgm:cxn modelId="{A7B45886-45D8-4A7A-98B6-D83D6EB937A1}" type="presOf" srcId="{1CC08757-BC67-459D-B1BC-A35DFE126DAB}" destId="{04AFC192-BA09-414C-B63A-1737881F03B2}" srcOrd="0" destOrd="0" presId="urn:microsoft.com/office/officeart/2005/8/layout/chevron1"/>
    <dgm:cxn modelId="{A93CB056-42E5-42A5-A95C-6534662B7F66}" type="presOf" srcId="{965002A9-E401-4B5D-B4C8-4BEFB2103FDE}" destId="{77CFA1F2-18B4-4A5C-AD9D-A0F38F7E7742}" srcOrd="0" destOrd="0" presId="urn:microsoft.com/office/officeart/2005/8/layout/chevron1"/>
    <dgm:cxn modelId="{AF1899FF-F912-493D-93AF-37E4D7BDDE4F}" type="presParOf" srcId="{E73745F3-BCEF-4D25-BF6F-92CDE9CA7DFB}" destId="{25BF53E0-61FD-4255-99E0-63283DA0156D}" srcOrd="0" destOrd="0" presId="urn:microsoft.com/office/officeart/2005/8/layout/chevron1"/>
    <dgm:cxn modelId="{202A72F2-8A9C-408B-96EB-4B1D96DC9404}" type="presParOf" srcId="{E73745F3-BCEF-4D25-BF6F-92CDE9CA7DFB}" destId="{CAB5ED40-DCD1-4B56-B555-EBF8FACE7CCB}" srcOrd="1" destOrd="0" presId="urn:microsoft.com/office/officeart/2005/8/layout/chevron1"/>
    <dgm:cxn modelId="{E46FE1DA-A5E9-4299-972C-7337136376AA}" type="presParOf" srcId="{E73745F3-BCEF-4D25-BF6F-92CDE9CA7DFB}" destId="{77CFA1F2-18B4-4A5C-AD9D-A0F38F7E7742}" srcOrd="2" destOrd="0" presId="urn:microsoft.com/office/officeart/2005/8/layout/chevron1"/>
    <dgm:cxn modelId="{F535AE4A-F2B0-491C-AB83-054677F7B4EB}" type="presParOf" srcId="{E73745F3-BCEF-4D25-BF6F-92CDE9CA7DFB}" destId="{F95BFD97-4671-4F49-BB60-D08DBB963CD3}" srcOrd="3" destOrd="0" presId="urn:microsoft.com/office/officeart/2005/8/layout/chevron1"/>
    <dgm:cxn modelId="{7E986835-105B-45EF-AB90-3DD50D575563}" type="presParOf" srcId="{E73745F3-BCEF-4D25-BF6F-92CDE9CA7DFB}" destId="{04AFC192-BA09-414C-B63A-1737881F03B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14842B-88EA-4E98-A99F-ACA529B40E7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C7B1C5A-CD20-4CAA-9694-C0EF488FCE73}">
      <dgm:prSet phldrT="[Text]" custT="1"/>
      <dgm:spPr/>
      <dgm:t>
        <a:bodyPr/>
        <a:lstStyle/>
        <a:p>
          <a:r>
            <a:rPr lang="en-US" sz="1400" dirty="0" smtClean="0"/>
            <a:t>Actionable</a:t>
          </a:r>
          <a:endParaRPr lang="en-US" sz="1400" dirty="0"/>
        </a:p>
      </dgm:t>
    </dgm:pt>
    <dgm:pt modelId="{A1559B89-441B-4038-A1A7-B52D2661D017}" type="parTrans" cxnId="{F7AA0F5C-4567-4727-B8E3-70F8E77A3507}">
      <dgm:prSet/>
      <dgm:spPr/>
      <dgm:t>
        <a:bodyPr/>
        <a:lstStyle/>
        <a:p>
          <a:endParaRPr lang="en-US" sz="1400"/>
        </a:p>
      </dgm:t>
    </dgm:pt>
    <dgm:pt modelId="{16FF507E-8952-48A2-A326-8B3A731CDB8D}" type="sibTrans" cxnId="{F7AA0F5C-4567-4727-B8E3-70F8E77A3507}">
      <dgm:prSet/>
      <dgm:spPr/>
      <dgm:t>
        <a:bodyPr/>
        <a:lstStyle/>
        <a:p>
          <a:endParaRPr lang="en-US" sz="1400"/>
        </a:p>
      </dgm:t>
    </dgm:pt>
    <dgm:pt modelId="{02685A2C-48D0-4D61-B3DD-3B082E15566C}">
      <dgm:prSet phldrT="[Text]" custT="1"/>
      <dgm:spPr/>
      <dgm:t>
        <a:bodyPr/>
        <a:lstStyle/>
        <a:p>
          <a:r>
            <a:rPr lang="en-US" sz="1400" dirty="0" smtClean="0"/>
            <a:t>Transparent &amp; Simple Calculation</a:t>
          </a:r>
          <a:endParaRPr lang="en-US" sz="1400" dirty="0"/>
        </a:p>
      </dgm:t>
    </dgm:pt>
    <dgm:pt modelId="{93794D56-533E-497F-BE1E-5C8B1406C42B}" type="parTrans" cxnId="{7BAB5D18-7866-4186-AF16-F1ABAF8E665E}">
      <dgm:prSet/>
      <dgm:spPr/>
      <dgm:t>
        <a:bodyPr/>
        <a:lstStyle/>
        <a:p>
          <a:endParaRPr lang="en-US" sz="1400"/>
        </a:p>
      </dgm:t>
    </dgm:pt>
    <dgm:pt modelId="{D7019E91-C9C7-45D6-9404-78B6E9F597EF}" type="sibTrans" cxnId="{7BAB5D18-7866-4186-AF16-F1ABAF8E665E}">
      <dgm:prSet/>
      <dgm:spPr/>
      <dgm:t>
        <a:bodyPr/>
        <a:lstStyle/>
        <a:p>
          <a:endParaRPr lang="en-US" sz="1400"/>
        </a:p>
      </dgm:t>
    </dgm:pt>
    <dgm:pt modelId="{EDA6FD30-6AA5-4B2D-A60C-078CC0521986}">
      <dgm:prSet phldrT="[Text]" custT="1"/>
      <dgm:spPr/>
      <dgm:t>
        <a:bodyPr/>
        <a:lstStyle/>
        <a:p>
          <a:pPr algn="ctr"/>
          <a:r>
            <a:rPr lang="en-US" sz="1400" dirty="0" smtClean="0"/>
            <a:t>Accessible &amp; Accurate </a:t>
          </a:r>
          <a:r>
            <a:rPr lang="en-US" sz="1400" dirty="0" smtClean="0"/>
            <a:t>Data</a:t>
          </a:r>
          <a:endParaRPr lang="en-US" sz="1400" dirty="0"/>
        </a:p>
      </dgm:t>
    </dgm:pt>
    <dgm:pt modelId="{0FA1608A-9751-417E-AAD6-44589375E14E}" type="parTrans" cxnId="{18B5BE1C-C652-4033-A5A5-5948C3A91C3E}">
      <dgm:prSet/>
      <dgm:spPr/>
      <dgm:t>
        <a:bodyPr/>
        <a:lstStyle/>
        <a:p>
          <a:endParaRPr lang="en-US" sz="1400"/>
        </a:p>
      </dgm:t>
    </dgm:pt>
    <dgm:pt modelId="{11EB6A82-BB39-4B7D-BC5C-1739346B1716}" type="sibTrans" cxnId="{18B5BE1C-C652-4033-A5A5-5948C3A91C3E}">
      <dgm:prSet/>
      <dgm:spPr/>
      <dgm:t>
        <a:bodyPr/>
        <a:lstStyle/>
        <a:p>
          <a:endParaRPr lang="en-US" sz="1400"/>
        </a:p>
      </dgm:t>
    </dgm:pt>
    <dgm:pt modelId="{251C62B7-E940-43A2-9AFD-8D75B8D22D19}">
      <dgm:prSet custT="1"/>
      <dgm:spPr/>
      <dgm:t>
        <a:bodyPr/>
        <a:lstStyle/>
        <a:p>
          <a:pPr algn="ctr"/>
          <a:r>
            <a:rPr lang="en-US" sz="1400" dirty="0" smtClean="0"/>
            <a:t>Common Interpretation</a:t>
          </a:r>
          <a:endParaRPr lang="en-US" sz="1400" dirty="0"/>
        </a:p>
      </dgm:t>
    </dgm:pt>
    <dgm:pt modelId="{CE741810-ADB5-43E2-9754-671E293B9BED}" type="parTrans" cxnId="{92CEDB66-682B-4E13-A109-74818DC92651}">
      <dgm:prSet/>
      <dgm:spPr/>
      <dgm:t>
        <a:bodyPr/>
        <a:lstStyle/>
        <a:p>
          <a:endParaRPr lang="en-US" sz="1400"/>
        </a:p>
      </dgm:t>
    </dgm:pt>
    <dgm:pt modelId="{99F2324C-70E7-4C58-B54B-B1B3A30AAD8D}" type="sibTrans" cxnId="{92CEDB66-682B-4E13-A109-74818DC92651}">
      <dgm:prSet/>
      <dgm:spPr/>
      <dgm:t>
        <a:bodyPr/>
        <a:lstStyle/>
        <a:p>
          <a:endParaRPr lang="en-US" sz="1400"/>
        </a:p>
      </dgm:t>
    </dgm:pt>
    <dgm:pt modelId="{D74E4D15-3C4D-43B5-9D39-55F060EBA0D9}" type="pres">
      <dgm:prSet presAssocID="{F814842B-88EA-4E98-A99F-ACA529B40E73}" presName="compositeShape" presStyleCnt="0">
        <dgm:presLayoutVars>
          <dgm:chMax val="7"/>
          <dgm:dir/>
          <dgm:resizeHandles val="exact"/>
        </dgm:presLayoutVars>
      </dgm:prSet>
      <dgm:spPr/>
    </dgm:pt>
    <dgm:pt modelId="{8E23576E-D40F-432E-8296-CD58DBAF8F5B}" type="pres">
      <dgm:prSet presAssocID="{AC7B1C5A-CD20-4CAA-9694-C0EF488FCE73}" presName="circ1" presStyleLbl="vennNode1" presStyleIdx="0" presStyleCnt="4"/>
      <dgm:spPr/>
      <dgm:t>
        <a:bodyPr/>
        <a:lstStyle/>
        <a:p>
          <a:endParaRPr lang="en-US"/>
        </a:p>
      </dgm:t>
    </dgm:pt>
    <dgm:pt modelId="{A9725274-777A-4421-98AF-B01A84D61ACA}" type="pres">
      <dgm:prSet presAssocID="{AC7B1C5A-CD20-4CAA-9694-C0EF488FCE7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A2495E-67B5-423F-BA18-D0E71F94B6C8}" type="pres">
      <dgm:prSet presAssocID="{251C62B7-E940-43A2-9AFD-8D75B8D22D19}" presName="circ2" presStyleLbl="vennNode1" presStyleIdx="1" presStyleCnt="4"/>
      <dgm:spPr/>
      <dgm:t>
        <a:bodyPr/>
        <a:lstStyle/>
        <a:p>
          <a:endParaRPr lang="en-US"/>
        </a:p>
      </dgm:t>
    </dgm:pt>
    <dgm:pt modelId="{51AD9F8A-903D-4835-8059-3FC118AF52C2}" type="pres">
      <dgm:prSet presAssocID="{251C62B7-E940-43A2-9AFD-8D75B8D22D1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0C0A0-76E8-469C-8931-E2F2AAD57C37}" type="pres">
      <dgm:prSet presAssocID="{02685A2C-48D0-4D61-B3DD-3B082E15566C}" presName="circ3" presStyleLbl="vennNode1" presStyleIdx="2" presStyleCnt="4"/>
      <dgm:spPr/>
      <dgm:t>
        <a:bodyPr/>
        <a:lstStyle/>
        <a:p>
          <a:endParaRPr lang="en-US"/>
        </a:p>
      </dgm:t>
    </dgm:pt>
    <dgm:pt modelId="{9545EB5A-F849-4003-BD4A-1549C0B24D13}" type="pres">
      <dgm:prSet presAssocID="{02685A2C-48D0-4D61-B3DD-3B082E15566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96BBB2-AF8B-4249-A0FD-89D2DE54ABA3}" type="pres">
      <dgm:prSet presAssocID="{EDA6FD30-6AA5-4B2D-A60C-078CC0521986}" presName="circ4" presStyleLbl="vennNode1" presStyleIdx="3" presStyleCnt="4"/>
      <dgm:spPr/>
      <dgm:t>
        <a:bodyPr/>
        <a:lstStyle/>
        <a:p>
          <a:endParaRPr lang="en-US"/>
        </a:p>
      </dgm:t>
    </dgm:pt>
    <dgm:pt modelId="{D70AC62B-B7DA-46CC-9FAF-F27EFED8AEF7}" type="pres">
      <dgm:prSet presAssocID="{EDA6FD30-6AA5-4B2D-A60C-078CC052198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AB5D18-7866-4186-AF16-F1ABAF8E665E}" srcId="{F814842B-88EA-4E98-A99F-ACA529B40E73}" destId="{02685A2C-48D0-4D61-B3DD-3B082E15566C}" srcOrd="2" destOrd="0" parTransId="{93794D56-533E-497F-BE1E-5C8B1406C42B}" sibTransId="{D7019E91-C9C7-45D6-9404-78B6E9F597EF}"/>
    <dgm:cxn modelId="{92CEDB66-682B-4E13-A109-74818DC92651}" srcId="{F814842B-88EA-4E98-A99F-ACA529B40E73}" destId="{251C62B7-E940-43A2-9AFD-8D75B8D22D19}" srcOrd="1" destOrd="0" parTransId="{CE741810-ADB5-43E2-9754-671E293B9BED}" sibTransId="{99F2324C-70E7-4C58-B54B-B1B3A30AAD8D}"/>
    <dgm:cxn modelId="{274EC183-94FE-4CD5-B05B-A27AFA517797}" type="presOf" srcId="{251C62B7-E940-43A2-9AFD-8D75B8D22D19}" destId="{80A2495E-67B5-423F-BA18-D0E71F94B6C8}" srcOrd="0" destOrd="0" presId="urn:microsoft.com/office/officeart/2005/8/layout/venn1"/>
    <dgm:cxn modelId="{27D4DEAE-7648-41A0-8B9E-18C017752EDA}" type="presOf" srcId="{251C62B7-E940-43A2-9AFD-8D75B8D22D19}" destId="{51AD9F8A-903D-4835-8059-3FC118AF52C2}" srcOrd="1" destOrd="0" presId="urn:microsoft.com/office/officeart/2005/8/layout/venn1"/>
    <dgm:cxn modelId="{E282CD36-F621-4886-84D8-2931B8FB156D}" type="presOf" srcId="{02685A2C-48D0-4D61-B3DD-3B082E15566C}" destId="{2C20C0A0-76E8-469C-8931-E2F2AAD57C37}" srcOrd="0" destOrd="0" presId="urn:microsoft.com/office/officeart/2005/8/layout/venn1"/>
    <dgm:cxn modelId="{F7AA0F5C-4567-4727-B8E3-70F8E77A3507}" srcId="{F814842B-88EA-4E98-A99F-ACA529B40E73}" destId="{AC7B1C5A-CD20-4CAA-9694-C0EF488FCE73}" srcOrd="0" destOrd="0" parTransId="{A1559B89-441B-4038-A1A7-B52D2661D017}" sibTransId="{16FF507E-8952-48A2-A326-8B3A731CDB8D}"/>
    <dgm:cxn modelId="{A1217A03-2996-47E7-9F17-AA3D14AA9E7A}" type="presOf" srcId="{EDA6FD30-6AA5-4B2D-A60C-078CC0521986}" destId="{BA96BBB2-AF8B-4249-A0FD-89D2DE54ABA3}" srcOrd="0" destOrd="0" presId="urn:microsoft.com/office/officeart/2005/8/layout/venn1"/>
    <dgm:cxn modelId="{631807AF-37BB-49C2-AC43-88B0A47017EA}" type="presOf" srcId="{AC7B1C5A-CD20-4CAA-9694-C0EF488FCE73}" destId="{8E23576E-D40F-432E-8296-CD58DBAF8F5B}" srcOrd="0" destOrd="0" presId="urn:microsoft.com/office/officeart/2005/8/layout/venn1"/>
    <dgm:cxn modelId="{18B5BE1C-C652-4033-A5A5-5948C3A91C3E}" srcId="{F814842B-88EA-4E98-A99F-ACA529B40E73}" destId="{EDA6FD30-6AA5-4B2D-A60C-078CC0521986}" srcOrd="3" destOrd="0" parTransId="{0FA1608A-9751-417E-AAD6-44589375E14E}" sibTransId="{11EB6A82-BB39-4B7D-BC5C-1739346B1716}"/>
    <dgm:cxn modelId="{927933DD-FA2C-44D4-8809-C9D1CB2F565F}" type="presOf" srcId="{AC7B1C5A-CD20-4CAA-9694-C0EF488FCE73}" destId="{A9725274-777A-4421-98AF-B01A84D61ACA}" srcOrd="1" destOrd="0" presId="urn:microsoft.com/office/officeart/2005/8/layout/venn1"/>
    <dgm:cxn modelId="{1980E841-D7A6-43F7-90DC-2E366356D5FF}" type="presOf" srcId="{EDA6FD30-6AA5-4B2D-A60C-078CC0521986}" destId="{D70AC62B-B7DA-46CC-9FAF-F27EFED8AEF7}" srcOrd="1" destOrd="0" presId="urn:microsoft.com/office/officeart/2005/8/layout/venn1"/>
    <dgm:cxn modelId="{12D20B9B-FBE7-4D40-9237-90B83846256D}" type="presOf" srcId="{02685A2C-48D0-4D61-B3DD-3B082E15566C}" destId="{9545EB5A-F849-4003-BD4A-1549C0B24D13}" srcOrd="1" destOrd="0" presId="urn:microsoft.com/office/officeart/2005/8/layout/venn1"/>
    <dgm:cxn modelId="{04736068-E407-4F77-A00A-8C016501B115}" type="presOf" srcId="{F814842B-88EA-4E98-A99F-ACA529B40E73}" destId="{D74E4D15-3C4D-43B5-9D39-55F060EBA0D9}" srcOrd="0" destOrd="0" presId="urn:microsoft.com/office/officeart/2005/8/layout/venn1"/>
    <dgm:cxn modelId="{2FF6A2DD-2BA4-4CE5-B457-220F46BBA05D}" type="presParOf" srcId="{D74E4D15-3C4D-43B5-9D39-55F060EBA0D9}" destId="{8E23576E-D40F-432E-8296-CD58DBAF8F5B}" srcOrd="0" destOrd="0" presId="urn:microsoft.com/office/officeart/2005/8/layout/venn1"/>
    <dgm:cxn modelId="{BBF59B96-20AE-402B-8ED2-7BCEC7A0180E}" type="presParOf" srcId="{D74E4D15-3C4D-43B5-9D39-55F060EBA0D9}" destId="{A9725274-777A-4421-98AF-B01A84D61ACA}" srcOrd="1" destOrd="0" presId="urn:microsoft.com/office/officeart/2005/8/layout/venn1"/>
    <dgm:cxn modelId="{2406C3A5-A26A-466F-A1A5-0449BF81DE20}" type="presParOf" srcId="{D74E4D15-3C4D-43B5-9D39-55F060EBA0D9}" destId="{80A2495E-67B5-423F-BA18-D0E71F94B6C8}" srcOrd="2" destOrd="0" presId="urn:microsoft.com/office/officeart/2005/8/layout/venn1"/>
    <dgm:cxn modelId="{1B2F8902-6522-4113-844B-7E12F514AA27}" type="presParOf" srcId="{D74E4D15-3C4D-43B5-9D39-55F060EBA0D9}" destId="{51AD9F8A-903D-4835-8059-3FC118AF52C2}" srcOrd="3" destOrd="0" presId="urn:microsoft.com/office/officeart/2005/8/layout/venn1"/>
    <dgm:cxn modelId="{B3E062D0-9ABF-4AAD-8311-ABA3A7174438}" type="presParOf" srcId="{D74E4D15-3C4D-43B5-9D39-55F060EBA0D9}" destId="{2C20C0A0-76E8-469C-8931-E2F2AAD57C37}" srcOrd="4" destOrd="0" presId="urn:microsoft.com/office/officeart/2005/8/layout/venn1"/>
    <dgm:cxn modelId="{4C3021B9-59AE-40BC-91DE-38BB6FCF6A53}" type="presParOf" srcId="{D74E4D15-3C4D-43B5-9D39-55F060EBA0D9}" destId="{9545EB5A-F849-4003-BD4A-1549C0B24D13}" srcOrd="5" destOrd="0" presId="urn:microsoft.com/office/officeart/2005/8/layout/venn1"/>
    <dgm:cxn modelId="{26D4DB61-50CB-4B09-A792-B03B199F969A}" type="presParOf" srcId="{D74E4D15-3C4D-43B5-9D39-55F060EBA0D9}" destId="{BA96BBB2-AF8B-4249-A0FD-89D2DE54ABA3}" srcOrd="6" destOrd="0" presId="urn:microsoft.com/office/officeart/2005/8/layout/venn1"/>
    <dgm:cxn modelId="{7C7F24AA-FF3B-4C53-A516-D6834EDA2038}" type="presParOf" srcId="{D74E4D15-3C4D-43B5-9D39-55F060EBA0D9}" destId="{D70AC62B-B7DA-46CC-9FAF-F27EFED8AEF7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E0C5F2-27E3-459E-AE73-84BEE8B7E48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398EF6-F3B7-41AD-8036-BC30FDB006D2}">
      <dgm:prSet phldrT="[Text]"/>
      <dgm:spPr/>
      <dgm:t>
        <a:bodyPr/>
        <a:lstStyle/>
        <a:p>
          <a:r>
            <a:rPr lang="en-US" dirty="0" smtClean="0"/>
            <a:t>What are the limitations of this metric?</a:t>
          </a:r>
          <a:endParaRPr lang="en-US" dirty="0"/>
        </a:p>
      </dgm:t>
    </dgm:pt>
    <dgm:pt modelId="{04BB56CA-6124-47DA-951B-9353FAF3A7B2}" type="parTrans" cxnId="{3D33291D-F566-4CD5-9865-DA7D2FA4EBA6}">
      <dgm:prSet/>
      <dgm:spPr/>
      <dgm:t>
        <a:bodyPr/>
        <a:lstStyle/>
        <a:p>
          <a:endParaRPr lang="en-US"/>
        </a:p>
      </dgm:t>
    </dgm:pt>
    <dgm:pt modelId="{951A9F41-466F-49F0-BA39-48109392D08D}" type="sibTrans" cxnId="{3D33291D-F566-4CD5-9865-DA7D2FA4EBA6}">
      <dgm:prSet/>
      <dgm:spPr/>
      <dgm:t>
        <a:bodyPr/>
        <a:lstStyle/>
        <a:p>
          <a:endParaRPr lang="en-US"/>
        </a:p>
      </dgm:t>
    </dgm:pt>
    <dgm:pt modelId="{56D94ACC-3ABC-48B1-8F52-9E9A2E7FC4C6}">
      <dgm:prSet phldrT="[Text]"/>
      <dgm:spPr/>
      <dgm:t>
        <a:bodyPr/>
        <a:lstStyle/>
        <a:p>
          <a:r>
            <a:rPr lang="en-US" dirty="0" smtClean="0"/>
            <a:t>Is there any analysis to show that these are the right metrics?</a:t>
          </a:r>
          <a:endParaRPr lang="en-US" dirty="0"/>
        </a:p>
      </dgm:t>
    </dgm:pt>
    <dgm:pt modelId="{81FD72BB-3CBF-494A-83A5-B13C7182B93F}" type="parTrans" cxnId="{EED76BAD-0608-409E-8E76-895C242624CA}">
      <dgm:prSet/>
      <dgm:spPr/>
      <dgm:t>
        <a:bodyPr/>
        <a:lstStyle/>
        <a:p>
          <a:endParaRPr lang="en-US"/>
        </a:p>
      </dgm:t>
    </dgm:pt>
    <dgm:pt modelId="{392D63DF-DEE0-4F97-875A-DDA6795D7C86}" type="sibTrans" cxnId="{EED76BAD-0608-409E-8E76-895C242624CA}">
      <dgm:prSet/>
      <dgm:spPr/>
      <dgm:t>
        <a:bodyPr/>
        <a:lstStyle/>
        <a:p>
          <a:endParaRPr lang="en-US"/>
        </a:p>
      </dgm:t>
    </dgm:pt>
    <dgm:pt modelId="{21A65D87-A087-4470-BBEC-84BAEBAF4BC7}">
      <dgm:prSet phldrT="[Text]"/>
      <dgm:spPr/>
      <dgm:t>
        <a:bodyPr/>
        <a:lstStyle/>
        <a:p>
          <a:r>
            <a:rPr lang="en-US" dirty="0" smtClean="0"/>
            <a:t>Do these metrics change depending on the audience?</a:t>
          </a:r>
          <a:endParaRPr lang="en-US" dirty="0"/>
        </a:p>
      </dgm:t>
    </dgm:pt>
    <dgm:pt modelId="{4B660494-10E6-4C19-9FF5-AA04B62E5A15}" type="parTrans" cxnId="{F59A633F-B0ED-4375-B4ED-9C2DAEEAC238}">
      <dgm:prSet/>
      <dgm:spPr/>
      <dgm:t>
        <a:bodyPr/>
        <a:lstStyle/>
        <a:p>
          <a:endParaRPr lang="en-US"/>
        </a:p>
      </dgm:t>
    </dgm:pt>
    <dgm:pt modelId="{2C2857B3-37BE-4C75-A8D8-548CF0ECED7E}" type="sibTrans" cxnId="{F59A633F-B0ED-4375-B4ED-9C2DAEEAC238}">
      <dgm:prSet/>
      <dgm:spPr/>
      <dgm:t>
        <a:bodyPr/>
        <a:lstStyle/>
        <a:p>
          <a:endParaRPr lang="en-US"/>
        </a:p>
      </dgm:t>
    </dgm:pt>
    <dgm:pt modelId="{C760C054-B2D5-4441-97DA-4B2D3AD57BD1}" type="pres">
      <dgm:prSet presAssocID="{BBE0C5F2-27E3-459E-AE73-84BEE8B7E48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4328E3-C98B-46DC-AEE4-EFC5404A2A47}" type="pres">
      <dgm:prSet presAssocID="{77398EF6-F3B7-41AD-8036-BC30FDB006D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A1779-5777-4EA2-9D09-E6395F298284}" type="pres">
      <dgm:prSet presAssocID="{951A9F41-466F-49F0-BA39-48109392D08D}" presName="sibTrans" presStyleCnt="0"/>
      <dgm:spPr/>
    </dgm:pt>
    <dgm:pt modelId="{EFDBD361-C68D-48DC-8CCF-A2C9260C6E11}" type="pres">
      <dgm:prSet presAssocID="{56D94ACC-3ABC-48B1-8F52-9E9A2E7FC4C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F080DA-86AF-4764-9ABE-75DB054AEC48}" type="pres">
      <dgm:prSet presAssocID="{392D63DF-DEE0-4F97-875A-DDA6795D7C86}" presName="sibTrans" presStyleCnt="0"/>
      <dgm:spPr/>
    </dgm:pt>
    <dgm:pt modelId="{7332DC19-1127-40B5-BD59-4CBF1F8AC3CD}" type="pres">
      <dgm:prSet presAssocID="{21A65D87-A087-4470-BBEC-84BAEBAF4BC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6AF63E-4816-44CC-A052-6488E23D4BA1}" type="presOf" srcId="{56D94ACC-3ABC-48B1-8F52-9E9A2E7FC4C6}" destId="{EFDBD361-C68D-48DC-8CCF-A2C9260C6E11}" srcOrd="0" destOrd="0" presId="urn:microsoft.com/office/officeart/2005/8/layout/default"/>
    <dgm:cxn modelId="{EED76BAD-0608-409E-8E76-895C242624CA}" srcId="{BBE0C5F2-27E3-459E-AE73-84BEE8B7E48B}" destId="{56D94ACC-3ABC-48B1-8F52-9E9A2E7FC4C6}" srcOrd="1" destOrd="0" parTransId="{81FD72BB-3CBF-494A-83A5-B13C7182B93F}" sibTransId="{392D63DF-DEE0-4F97-875A-DDA6795D7C86}"/>
    <dgm:cxn modelId="{D881E559-5EBD-4A74-842F-EC5139EB30BD}" type="presOf" srcId="{21A65D87-A087-4470-BBEC-84BAEBAF4BC7}" destId="{7332DC19-1127-40B5-BD59-4CBF1F8AC3CD}" srcOrd="0" destOrd="0" presId="urn:microsoft.com/office/officeart/2005/8/layout/default"/>
    <dgm:cxn modelId="{F59A633F-B0ED-4375-B4ED-9C2DAEEAC238}" srcId="{BBE0C5F2-27E3-459E-AE73-84BEE8B7E48B}" destId="{21A65D87-A087-4470-BBEC-84BAEBAF4BC7}" srcOrd="2" destOrd="0" parTransId="{4B660494-10E6-4C19-9FF5-AA04B62E5A15}" sibTransId="{2C2857B3-37BE-4C75-A8D8-548CF0ECED7E}"/>
    <dgm:cxn modelId="{0AC2C74D-6D30-4037-BD7E-6DAFC8490875}" type="presOf" srcId="{BBE0C5F2-27E3-459E-AE73-84BEE8B7E48B}" destId="{C760C054-B2D5-4441-97DA-4B2D3AD57BD1}" srcOrd="0" destOrd="0" presId="urn:microsoft.com/office/officeart/2005/8/layout/default"/>
    <dgm:cxn modelId="{971FA7E6-2E46-44A1-831C-F9FD67A43FA9}" type="presOf" srcId="{77398EF6-F3B7-41AD-8036-BC30FDB006D2}" destId="{9A4328E3-C98B-46DC-AEE4-EFC5404A2A47}" srcOrd="0" destOrd="0" presId="urn:microsoft.com/office/officeart/2005/8/layout/default"/>
    <dgm:cxn modelId="{3D33291D-F566-4CD5-9865-DA7D2FA4EBA6}" srcId="{BBE0C5F2-27E3-459E-AE73-84BEE8B7E48B}" destId="{77398EF6-F3B7-41AD-8036-BC30FDB006D2}" srcOrd="0" destOrd="0" parTransId="{04BB56CA-6124-47DA-951B-9353FAF3A7B2}" sibTransId="{951A9F41-466F-49F0-BA39-48109392D08D}"/>
    <dgm:cxn modelId="{B548857E-3C15-48E3-97CD-05F3925D3F79}" type="presParOf" srcId="{C760C054-B2D5-4441-97DA-4B2D3AD57BD1}" destId="{9A4328E3-C98B-46DC-AEE4-EFC5404A2A47}" srcOrd="0" destOrd="0" presId="urn:microsoft.com/office/officeart/2005/8/layout/default"/>
    <dgm:cxn modelId="{FE187D01-8B08-4A89-9B59-A6AB2F6D5832}" type="presParOf" srcId="{C760C054-B2D5-4441-97DA-4B2D3AD57BD1}" destId="{F0CA1779-5777-4EA2-9D09-E6395F298284}" srcOrd="1" destOrd="0" presId="urn:microsoft.com/office/officeart/2005/8/layout/default"/>
    <dgm:cxn modelId="{14D83F94-52AA-4702-9B63-85F598F40503}" type="presParOf" srcId="{C760C054-B2D5-4441-97DA-4B2D3AD57BD1}" destId="{EFDBD361-C68D-48DC-8CCF-A2C9260C6E11}" srcOrd="2" destOrd="0" presId="urn:microsoft.com/office/officeart/2005/8/layout/default"/>
    <dgm:cxn modelId="{2E9D40B6-B385-4330-ABFB-6D609C6E2D15}" type="presParOf" srcId="{C760C054-B2D5-4441-97DA-4B2D3AD57BD1}" destId="{B0F080DA-86AF-4764-9ABE-75DB054AEC48}" srcOrd="3" destOrd="0" presId="urn:microsoft.com/office/officeart/2005/8/layout/default"/>
    <dgm:cxn modelId="{6254C719-A0A5-42CD-B7BA-2A1258E1DC78}" type="presParOf" srcId="{C760C054-B2D5-4441-97DA-4B2D3AD57BD1}" destId="{7332DC19-1127-40B5-BD59-4CBF1F8AC3C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74802F-C9A8-473F-83F5-BE333F23EEFC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EA27B3-4C7B-45FD-A6A2-307189E48E9E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3000" dirty="0" smtClean="0">
              <a:solidFill>
                <a:schemeClr val="bg1"/>
              </a:solidFill>
            </a:rPr>
            <a:t>Comparison</a:t>
          </a:r>
          <a:endParaRPr lang="en-US" sz="3000" dirty="0">
            <a:solidFill>
              <a:schemeClr val="bg1"/>
            </a:solidFill>
          </a:endParaRPr>
        </a:p>
      </dgm:t>
    </dgm:pt>
    <dgm:pt modelId="{D57B2D1B-B9E2-4C93-9394-088581C03EEF}" type="parTrans" cxnId="{868F926D-2D7A-4447-82B7-CFF02DB31711}">
      <dgm:prSet/>
      <dgm:spPr/>
      <dgm:t>
        <a:bodyPr/>
        <a:lstStyle/>
        <a:p>
          <a:endParaRPr lang="en-US"/>
        </a:p>
      </dgm:t>
    </dgm:pt>
    <dgm:pt modelId="{700FE196-B840-43E6-8BA2-14A0604EE6EE}" type="sibTrans" cxnId="{868F926D-2D7A-4447-82B7-CFF02DB31711}">
      <dgm:prSet/>
      <dgm:spPr/>
      <dgm:t>
        <a:bodyPr/>
        <a:lstStyle/>
        <a:p>
          <a:endParaRPr lang="en-US"/>
        </a:p>
      </dgm:t>
    </dgm:pt>
    <dgm:pt modelId="{32CCEE26-6603-4719-8206-8612BE7E4CC6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3000" dirty="0" smtClean="0">
              <a:solidFill>
                <a:schemeClr val="bg1"/>
              </a:solidFill>
            </a:rPr>
            <a:t>Composition</a:t>
          </a:r>
          <a:endParaRPr lang="en-US" sz="3000" dirty="0">
            <a:solidFill>
              <a:schemeClr val="bg1"/>
            </a:solidFill>
          </a:endParaRPr>
        </a:p>
      </dgm:t>
    </dgm:pt>
    <dgm:pt modelId="{8B0AF850-A5DC-4833-B489-75ECBCBF38BB}" type="parTrans" cxnId="{219A492B-111C-4EAD-AC51-F6AC7BA1D8C8}">
      <dgm:prSet/>
      <dgm:spPr/>
      <dgm:t>
        <a:bodyPr/>
        <a:lstStyle/>
        <a:p>
          <a:endParaRPr lang="en-US"/>
        </a:p>
      </dgm:t>
    </dgm:pt>
    <dgm:pt modelId="{E135E181-96F1-46F6-8D43-073739ADDA02}" type="sibTrans" cxnId="{219A492B-111C-4EAD-AC51-F6AC7BA1D8C8}">
      <dgm:prSet/>
      <dgm:spPr/>
      <dgm:t>
        <a:bodyPr/>
        <a:lstStyle/>
        <a:p>
          <a:endParaRPr lang="en-US"/>
        </a:p>
      </dgm:t>
    </dgm:pt>
    <dgm:pt modelId="{29CBC9E5-5A58-4DEB-A47E-9447114422BE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3000" dirty="0" smtClean="0">
              <a:solidFill>
                <a:schemeClr val="bg1"/>
              </a:solidFill>
            </a:rPr>
            <a:t>Relationship</a:t>
          </a:r>
          <a:endParaRPr lang="en-US" sz="3000" dirty="0">
            <a:solidFill>
              <a:schemeClr val="bg1"/>
            </a:solidFill>
          </a:endParaRPr>
        </a:p>
      </dgm:t>
    </dgm:pt>
    <dgm:pt modelId="{D7D22F04-4849-48D1-9DBC-FE17570519A8}" type="parTrans" cxnId="{A648F127-EE34-4F44-BA3B-1E2DA492EC28}">
      <dgm:prSet/>
      <dgm:spPr/>
      <dgm:t>
        <a:bodyPr/>
        <a:lstStyle/>
        <a:p>
          <a:endParaRPr lang="en-US"/>
        </a:p>
      </dgm:t>
    </dgm:pt>
    <dgm:pt modelId="{806B3BED-6B5E-4659-8C51-8E187C32C5C8}" type="sibTrans" cxnId="{A648F127-EE34-4F44-BA3B-1E2DA492EC28}">
      <dgm:prSet/>
      <dgm:spPr/>
      <dgm:t>
        <a:bodyPr/>
        <a:lstStyle/>
        <a:p>
          <a:endParaRPr lang="en-US"/>
        </a:p>
      </dgm:t>
    </dgm:pt>
    <dgm:pt modelId="{6FB766DB-2647-4A4A-BDED-4D83497D6594}">
      <dgm:prSet custT="1"/>
      <dgm:spPr>
        <a:solidFill>
          <a:schemeClr val="accent1"/>
        </a:solidFill>
      </dgm:spPr>
      <dgm:t>
        <a:bodyPr/>
        <a:lstStyle/>
        <a:p>
          <a:r>
            <a:rPr lang="en-US" sz="3000" dirty="0" smtClean="0">
              <a:solidFill>
                <a:schemeClr val="bg1"/>
              </a:solidFill>
            </a:rPr>
            <a:t>Distribution</a:t>
          </a:r>
          <a:endParaRPr lang="en-US" sz="3000" dirty="0">
            <a:solidFill>
              <a:schemeClr val="bg1"/>
            </a:solidFill>
          </a:endParaRPr>
        </a:p>
      </dgm:t>
    </dgm:pt>
    <dgm:pt modelId="{E1276385-6532-48DC-9B50-C8CF4F488EAD}" type="parTrans" cxnId="{68C0A83E-6B88-4825-B160-CA7C314F6A3D}">
      <dgm:prSet/>
      <dgm:spPr/>
      <dgm:t>
        <a:bodyPr/>
        <a:lstStyle/>
        <a:p>
          <a:endParaRPr lang="en-US"/>
        </a:p>
      </dgm:t>
    </dgm:pt>
    <dgm:pt modelId="{DA416175-C414-4BCB-A129-7E9C4C6BF51C}" type="sibTrans" cxnId="{68C0A83E-6B88-4825-B160-CA7C314F6A3D}">
      <dgm:prSet/>
      <dgm:spPr/>
      <dgm:t>
        <a:bodyPr/>
        <a:lstStyle/>
        <a:p>
          <a:endParaRPr lang="en-US"/>
        </a:p>
      </dgm:t>
    </dgm:pt>
    <dgm:pt modelId="{E18387F5-C8AA-4C5D-B04B-BD769843FFF1}" type="pres">
      <dgm:prSet presAssocID="{4974802F-C9A8-473F-83F5-BE333F23EEF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10CC3A-F5EA-41B8-93EE-E1DA75A6DD7F}" type="pres">
      <dgm:prSet presAssocID="{FDEA27B3-4C7B-45FD-A6A2-307189E48E9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A6355-0EEB-4206-AE41-B379DD990E7E}" type="pres">
      <dgm:prSet presAssocID="{700FE196-B840-43E6-8BA2-14A0604EE6EE}" presName="sibTrans" presStyleCnt="0"/>
      <dgm:spPr/>
    </dgm:pt>
    <dgm:pt modelId="{961A882F-7DBC-4D58-9033-A1AE2339B5B8}" type="pres">
      <dgm:prSet presAssocID="{6FB766DB-2647-4A4A-BDED-4D83497D659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B7809-6386-4A9E-A2B2-0E45F3F4A9F1}" type="pres">
      <dgm:prSet presAssocID="{DA416175-C414-4BCB-A129-7E9C4C6BF51C}" presName="sibTrans" presStyleCnt="0"/>
      <dgm:spPr/>
    </dgm:pt>
    <dgm:pt modelId="{1BFE2763-4B0D-427B-8535-8C425471AB7E}" type="pres">
      <dgm:prSet presAssocID="{32CCEE26-6603-4719-8206-8612BE7E4CC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0191D-7C41-4972-B18E-48F09F95151E}" type="pres">
      <dgm:prSet presAssocID="{E135E181-96F1-46F6-8D43-073739ADDA02}" presName="sibTrans" presStyleCnt="0"/>
      <dgm:spPr/>
    </dgm:pt>
    <dgm:pt modelId="{6BAB2CE7-C07D-4C35-B219-E75E67C0DBEC}" type="pres">
      <dgm:prSet presAssocID="{29CBC9E5-5A58-4DEB-A47E-9447114422B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E1C4D6-5749-4402-B25E-7828EC079A71}" type="presOf" srcId="{32CCEE26-6603-4719-8206-8612BE7E4CC6}" destId="{1BFE2763-4B0D-427B-8535-8C425471AB7E}" srcOrd="0" destOrd="0" presId="urn:microsoft.com/office/officeart/2005/8/layout/default"/>
    <dgm:cxn modelId="{868F926D-2D7A-4447-82B7-CFF02DB31711}" srcId="{4974802F-C9A8-473F-83F5-BE333F23EEFC}" destId="{FDEA27B3-4C7B-45FD-A6A2-307189E48E9E}" srcOrd="0" destOrd="0" parTransId="{D57B2D1B-B9E2-4C93-9394-088581C03EEF}" sibTransId="{700FE196-B840-43E6-8BA2-14A0604EE6EE}"/>
    <dgm:cxn modelId="{68C0A83E-6B88-4825-B160-CA7C314F6A3D}" srcId="{4974802F-C9A8-473F-83F5-BE333F23EEFC}" destId="{6FB766DB-2647-4A4A-BDED-4D83497D6594}" srcOrd="1" destOrd="0" parTransId="{E1276385-6532-48DC-9B50-C8CF4F488EAD}" sibTransId="{DA416175-C414-4BCB-A129-7E9C4C6BF51C}"/>
    <dgm:cxn modelId="{9DBFA2DE-C6E4-4CAE-A6C7-B21F98C2885F}" type="presOf" srcId="{29CBC9E5-5A58-4DEB-A47E-9447114422BE}" destId="{6BAB2CE7-C07D-4C35-B219-E75E67C0DBEC}" srcOrd="0" destOrd="0" presId="urn:microsoft.com/office/officeart/2005/8/layout/default"/>
    <dgm:cxn modelId="{DBCB9609-BD4C-4472-B364-65B9A047F432}" type="presOf" srcId="{6FB766DB-2647-4A4A-BDED-4D83497D6594}" destId="{961A882F-7DBC-4D58-9033-A1AE2339B5B8}" srcOrd="0" destOrd="0" presId="urn:microsoft.com/office/officeart/2005/8/layout/default"/>
    <dgm:cxn modelId="{D35F0CBC-32C2-4688-8B04-D40C4FB518B5}" type="presOf" srcId="{FDEA27B3-4C7B-45FD-A6A2-307189E48E9E}" destId="{8410CC3A-F5EA-41B8-93EE-E1DA75A6DD7F}" srcOrd="0" destOrd="0" presId="urn:microsoft.com/office/officeart/2005/8/layout/default"/>
    <dgm:cxn modelId="{A648F127-EE34-4F44-BA3B-1E2DA492EC28}" srcId="{4974802F-C9A8-473F-83F5-BE333F23EEFC}" destId="{29CBC9E5-5A58-4DEB-A47E-9447114422BE}" srcOrd="3" destOrd="0" parTransId="{D7D22F04-4849-48D1-9DBC-FE17570519A8}" sibTransId="{806B3BED-6B5E-4659-8C51-8E187C32C5C8}"/>
    <dgm:cxn modelId="{D5FE9066-94C6-4D45-BC55-1A2B0D741FA9}" type="presOf" srcId="{4974802F-C9A8-473F-83F5-BE333F23EEFC}" destId="{E18387F5-C8AA-4C5D-B04B-BD769843FFF1}" srcOrd="0" destOrd="0" presId="urn:microsoft.com/office/officeart/2005/8/layout/default"/>
    <dgm:cxn modelId="{219A492B-111C-4EAD-AC51-F6AC7BA1D8C8}" srcId="{4974802F-C9A8-473F-83F5-BE333F23EEFC}" destId="{32CCEE26-6603-4719-8206-8612BE7E4CC6}" srcOrd="2" destOrd="0" parTransId="{8B0AF850-A5DC-4833-B489-75ECBCBF38BB}" sibTransId="{E135E181-96F1-46F6-8D43-073739ADDA02}"/>
    <dgm:cxn modelId="{7391B1F9-2850-46E7-8B6F-D27BAD32F8F3}" type="presParOf" srcId="{E18387F5-C8AA-4C5D-B04B-BD769843FFF1}" destId="{8410CC3A-F5EA-41B8-93EE-E1DA75A6DD7F}" srcOrd="0" destOrd="0" presId="urn:microsoft.com/office/officeart/2005/8/layout/default"/>
    <dgm:cxn modelId="{9D096C09-8BCA-43D9-A9EC-9B8908F8BCB8}" type="presParOf" srcId="{E18387F5-C8AA-4C5D-B04B-BD769843FFF1}" destId="{FBBA6355-0EEB-4206-AE41-B379DD990E7E}" srcOrd="1" destOrd="0" presId="urn:microsoft.com/office/officeart/2005/8/layout/default"/>
    <dgm:cxn modelId="{49BFFFB8-912C-4247-B844-6D924445CE7A}" type="presParOf" srcId="{E18387F5-C8AA-4C5D-B04B-BD769843FFF1}" destId="{961A882F-7DBC-4D58-9033-A1AE2339B5B8}" srcOrd="2" destOrd="0" presId="urn:microsoft.com/office/officeart/2005/8/layout/default"/>
    <dgm:cxn modelId="{E03D77AF-D6D1-4D00-8365-83806DF77B5E}" type="presParOf" srcId="{E18387F5-C8AA-4C5D-B04B-BD769843FFF1}" destId="{901B7809-6386-4A9E-A2B2-0E45F3F4A9F1}" srcOrd="3" destOrd="0" presId="urn:microsoft.com/office/officeart/2005/8/layout/default"/>
    <dgm:cxn modelId="{08660DC1-0053-4389-B02F-20580896A107}" type="presParOf" srcId="{E18387F5-C8AA-4C5D-B04B-BD769843FFF1}" destId="{1BFE2763-4B0D-427B-8535-8C425471AB7E}" srcOrd="4" destOrd="0" presId="urn:microsoft.com/office/officeart/2005/8/layout/default"/>
    <dgm:cxn modelId="{BB9DD8A7-A733-4F6B-BC9D-D689504881E4}" type="presParOf" srcId="{E18387F5-C8AA-4C5D-B04B-BD769843FFF1}" destId="{8E40191D-7C41-4972-B18E-48F09F95151E}" srcOrd="5" destOrd="0" presId="urn:microsoft.com/office/officeart/2005/8/layout/default"/>
    <dgm:cxn modelId="{FE798192-AB18-49F4-AC65-899C7004666B}" type="presParOf" srcId="{E18387F5-C8AA-4C5D-B04B-BD769843FFF1}" destId="{6BAB2CE7-C07D-4C35-B219-E75E67C0DBE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995481-AECF-44B9-B202-213B27A8AB6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845997-14BC-44E8-8F9B-8D224ECE7060}">
      <dgm:prSet phldrT="[Text]" custT="1"/>
      <dgm:spPr/>
      <dgm:t>
        <a:bodyPr/>
        <a:lstStyle/>
        <a:p>
          <a:r>
            <a:rPr lang="en-US" sz="4000" dirty="0" smtClean="0"/>
            <a:t>Color Hue</a:t>
          </a:r>
          <a:endParaRPr lang="en-US" sz="4000" dirty="0"/>
        </a:p>
      </dgm:t>
    </dgm:pt>
    <dgm:pt modelId="{FF24E466-6A58-4C9D-901B-EB5BBD19A2D7}" type="parTrans" cxnId="{BFF26168-74E5-40B0-B6C1-DA8259961561}">
      <dgm:prSet/>
      <dgm:spPr/>
      <dgm:t>
        <a:bodyPr/>
        <a:lstStyle/>
        <a:p>
          <a:endParaRPr lang="en-US"/>
        </a:p>
      </dgm:t>
    </dgm:pt>
    <dgm:pt modelId="{7F4F694D-C05B-4012-8641-C4F7645147F7}" type="sibTrans" cxnId="{BFF26168-74E5-40B0-B6C1-DA8259961561}">
      <dgm:prSet/>
      <dgm:spPr/>
      <dgm:t>
        <a:bodyPr/>
        <a:lstStyle/>
        <a:p>
          <a:endParaRPr lang="en-US"/>
        </a:p>
      </dgm:t>
    </dgm:pt>
    <dgm:pt modelId="{8D815AA7-D20B-4AAC-85BA-8DDCB50F5F66}">
      <dgm:prSet phldrT="[Text]" custT="1"/>
      <dgm:spPr/>
      <dgm:t>
        <a:bodyPr/>
        <a:lstStyle/>
        <a:p>
          <a:r>
            <a:rPr lang="en-US" sz="4000" dirty="0" smtClean="0"/>
            <a:t>Color Saturation</a:t>
          </a:r>
          <a:endParaRPr lang="en-US" sz="4000" dirty="0"/>
        </a:p>
      </dgm:t>
    </dgm:pt>
    <dgm:pt modelId="{336E331B-619C-40E9-A478-D87C058F82C6}" type="parTrans" cxnId="{31EAF843-C6AA-4DE1-B357-16F5104DBC6A}">
      <dgm:prSet/>
      <dgm:spPr/>
      <dgm:t>
        <a:bodyPr/>
        <a:lstStyle/>
        <a:p>
          <a:endParaRPr lang="en-US"/>
        </a:p>
      </dgm:t>
    </dgm:pt>
    <dgm:pt modelId="{AF6AA735-E57B-4F57-ADC0-35A4C0BB2D20}" type="sibTrans" cxnId="{31EAF843-C6AA-4DE1-B357-16F5104DBC6A}">
      <dgm:prSet/>
      <dgm:spPr/>
      <dgm:t>
        <a:bodyPr/>
        <a:lstStyle/>
        <a:p>
          <a:endParaRPr lang="en-US"/>
        </a:p>
      </dgm:t>
    </dgm:pt>
    <dgm:pt modelId="{54EA7BC6-D9C6-4526-AFB9-D9C9ECDA63F1}">
      <dgm:prSet phldrT="[Text]" custT="1"/>
      <dgm:spPr/>
      <dgm:t>
        <a:bodyPr/>
        <a:lstStyle/>
        <a:p>
          <a:r>
            <a:rPr lang="en-US" sz="4000" dirty="0" smtClean="0"/>
            <a:t>Size</a:t>
          </a:r>
          <a:endParaRPr lang="en-US" sz="4000" dirty="0"/>
        </a:p>
      </dgm:t>
    </dgm:pt>
    <dgm:pt modelId="{793BCD29-5FB5-4064-AADE-8112B403E559}" type="parTrans" cxnId="{1BC99699-71AD-4621-855C-2B46AF9BA827}">
      <dgm:prSet/>
      <dgm:spPr/>
      <dgm:t>
        <a:bodyPr/>
        <a:lstStyle/>
        <a:p>
          <a:endParaRPr lang="en-US"/>
        </a:p>
      </dgm:t>
    </dgm:pt>
    <dgm:pt modelId="{DF79F283-E21B-468A-9D7B-8280C958F57A}" type="sibTrans" cxnId="{1BC99699-71AD-4621-855C-2B46AF9BA827}">
      <dgm:prSet/>
      <dgm:spPr/>
      <dgm:t>
        <a:bodyPr/>
        <a:lstStyle/>
        <a:p>
          <a:endParaRPr lang="en-US"/>
        </a:p>
      </dgm:t>
    </dgm:pt>
    <dgm:pt modelId="{ED0F8DB3-87FF-4811-AAAF-C096B84DB2AA}" type="pres">
      <dgm:prSet presAssocID="{94995481-AECF-44B9-B202-213B27A8AB6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A45047-E8D8-4FBD-8666-CFD065760AF6}" type="pres">
      <dgm:prSet presAssocID="{10845997-14BC-44E8-8F9B-8D224ECE706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54C53-4A99-4F55-9D83-82321ED6BA10}" type="pres">
      <dgm:prSet presAssocID="{7F4F694D-C05B-4012-8641-C4F7645147F7}" presName="sibTrans" presStyleCnt="0"/>
      <dgm:spPr/>
    </dgm:pt>
    <dgm:pt modelId="{0E125FB6-96EF-4855-8D8C-3B2625402D8F}" type="pres">
      <dgm:prSet presAssocID="{8D815AA7-D20B-4AAC-85BA-8DDCB50F5F6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75309-2BE0-48C2-AE21-B15949409F4B}" type="pres">
      <dgm:prSet presAssocID="{AF6AA735-E57B-4F57-ADC0-35A4C0BB2D20}" presName="sibTrans" presStyleCnt="0"/>
      <dgm:spPr/>
    </dgm:pt>
    <dgm:pt modelId="{7E6523E5-49BB-499E-928E-A277D55295DB}" type="pres">
      <dgm:prSet presAssocID="{54EA7BC6-D9C6-4526-AFB9-D9C9ECDA63F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EAF843-C6AA-4DE1-B357-16F5104DBC6A}" srcId="{94995481-AECF-44B9-B202-213B27A8AB6E}" destId="{8D815AA7-D20B-4AAC-85BA-8DDCB50F5F66}" srcOrd="1" destOrd="0" parTransId="{336E331B-619C-40E9-A478-D87C058F82C6}" sibTransId="{AF6AA735-E57B-4F57-ADC0-35A4C0BB2D20}"/>
    <dgm:cxn modelId="{B808C26D-F07C-4F91-800D-C8B4B30815EA}" type="presOf" srcId="{10845997-14BC-44E8-8F9B-8D224ECE7060}" destId="{75A45047-E8D8-4FBD-8666-CFD065760AF6}" srcOrd="0" destOrd="0" presId="urn:microsoft.com/office/officeart/2005/8/layout/default"/>
    <dgm:cxn modelId="{BFF26168-74E5-40B0-B6C1-DA8259961561}" srcId="{94995481-AECF-44B9-B202-213B27A8AB6E}" destId="{10845997-14BC-44E8-8F9B-8D224ECE7060}" srcOrd="0" destOrd="0" parTransId="{FF24E466-6A58-4C9D-901B-EB5BBD19A2D7}" sibTransId="{7F4F694D-C05B-4012-8641-C4F7645147F7}"/>
    <dgm:cxn modelId="{E22A3BF2-EA76-4F18-9225-99039031A41C}" type="presOf" srcId="{54EA7BC6-D9C6-4526-AFB9-D9C9ECDA63F1}" destId="{7E6523E5-49BB-499E-928E-A277D55295DB}" srcOrd="0" destOrd="0" presId="urn:microsoft.com/office/officeart/2005/8/layout/default"/>
    <dgm:cxn modelId="{1BC99699-71AD-4621-855C-2B46AF9BA827}" srcId="{94995481-AECF-44B9-B202-213B27A8AB6E}" destId="{54EA7BC6-D9C6-4526-AFB9-D9C9ECDA63F1}" srcOrd="2" destOrd="0" parTransId="{793BCD29-5FB5-4064-AADE-8112B403E559}" sibTransId="{DF79F283-E21B-468A-9D7B-8280C958F57A}"/>
    <dgm:cxn modelId="{B07EA51A-5120-4C17-9F5F-F778B0C0EC66}" type="presOf" srcId="{8D815AA7-D20B-4AAC-85BA-8DDCB50F5F66}" destId="{0E125FB6-96EF-4855-8D8C-3B2625402D8F}" srcOrd="0" destOrd="0" presId="urn:microsoft.com/office/officeart/2005/8/layout/default"/>
    <dgm:cxn modelId="{8DD48BDD-6B0C-4CB0-B75D-D21609A8E1EC}" type="presOf" srcId="{94995481-AECF-44B9-B202-213B27A8AB6E}" destId="{ED0F8DB3-87FF-4811-AAAF-C096B84DB2AA}" srcOrd="0" destOrd="0" presId="urn:microsoft.com/office/officeart/2005/8/layout/default"/>
    <dgm:cxn modelId="{57848CFF-42A6-4D19-9394-5490F8F2C421}" type="presParOf" srcId="{ED0F8DB3-87FF-4811-AAAF-C096B84DB2AA}" destId="{75A45047-E8D8-4FBD-8666-CFD065760AF6}" srcOrd="0" destOrd="0" presId="urn:microsoft.com/office/officeart/2005/8/layout/default"/>
    <dgm:cxn modelId="{3F704E9D-EF5E-4CEE-90A6-D7F06DE44FC2}" type="presParOf" srcId="{ED0F8DB3-87FF-4811-AAAF-C096B84DB2AA}" destId="{D2D54C53-4A99-4F55-9D83-82321ED6BA10}" srcOrd="1" destOrd="0" presId="urn:microsoft.com/office/officeart/2005/8/layout/default"/>
    <dgm:cxn modelId="{C986E393-3FE1-4E79-834B-2355771B0045}" type="presParOf" srcId="{ED0F8DB3-87FF-4811-AAAF-C096B84DB2AA}" destId="{0E125FB6-96EF-4855-8D8C-3B2625402D8F}" srcOrd="2" destOrd="0" presId="urn:microsoft.com/office/officeart/2005/8/layout/default"/>
    <dgm:cxn modelId="{DDBAA3F0-879B-4B4E-9ADE-6E8A6BD9F7E3}" type="presParOf" srcId="{ED0F8DB3-87FF-4811-AAAF-C096B84DB2AA}" destId="{6F075309-2BE0-48C2-AE21-B15949409F4B}" srcOrd="3" destOrd="0" presId="urn:microsoft.com/office/officeart/2005/8/layout/default"/>
    <dgm:cxn modelId="{D3C05AC9-367C-4E68-A7ED-617C66C805BB}" type="presParOf" srcId="{ED0F8DB3-87FF-4811-AAAF-C096B84DB2AA}" destId="{7E6523E5-49BB-499E-928E-A277D55295D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3D80F-6BA6-4AD2-BF77-85AA4D06CDB9}">
      <dsp:nvSpPr>
        <dsp:cNvPr id="0" name=""/>
        <dsp:cNvSpPr/>
      </dsp:nvSpPr>
      <dsp:spPr>
        <a:xfrm>
          <a:off x="94349" y="43329"/>
          <a:ext cx="3657586" cy="22860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Exploratory</a:t>
          </a:r>
          <a:endParaRPr lang="en-US" sz="4500" kern="1200" dirty="0"/>
        </a:p>
      </dsp:txBody>
      <dsp:txXfrm>
        <a:off x="94349" y="43329"/>
        <a:ext cx="3657586" cy="2286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A08B2-82FB-490C-8436-7672FD6F679E}">
      <dsp:nvSpPr>
        <dsp:cNvPr id="0" name=""/>
        <dsp:cNvSpPr/>
      </dsp:nvSpPr>
      <dsp:spPr>
        <a:xfrm>
          <a:off x="3566" y="4457"/>
          <a:ext cx="3654033" cy="22815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Explanatory</a:t>
          </a:r>
          <a:endParaRPr lang="en-US" sz="4500" kern="1200" dirty="0"/>
        </a:p>
      </dsp:txBody>
      <dsp:txXfrm>
        <a:off x="3566" y="4457"/>
        <a:ext cx="3654033" cy="22815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F53E0-61FD-4255-99E0-63283DA0156D}">
      <dsp:nvSpPr>
        <dsp:cNvPr id="0" name=""/>
        <dsp:cNvSpPr/>
      </dsp:nvSpPr>
      <dsp:spPr>
        <a:xfrm>
          <a:off x="3463" y="1251715"/>
          <a:ext cx="4220037" cy="16880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Identify your purpose</a:t>
          </a:r>
          <a:endParaRPr lang="en-US" sz="3000" kern="1200" dirty="0"/>
        </a:p>
      </dsp:txBody>
      <dsp:txXfrm>
        <a:off x="847470" y="1251715"/>
        <a:ext cx="2532023" cy="1688014"/>
      </dsp:txXfrm>
    </dsp:sp>
    <dsp:sp modelId="{77CFA1F2-18B4-4A5C-AD9D-A0F38F7E7742}">
      <dsp:nvSpPr>
        <dsp:cNvPr id="0" name=""/>
        <dsp:cNvSpPr/>
      </dsp:nvSpPr>
      <dsp:spPr>
        <a:xfrm>
          <a:off x="3801497" y="1251715"/>
          <a:ext cx="4220037" cy="16880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Quantify it</a:t>
          </a:r>
          <a:endParaRPr lang="en-US" sz="3000" kern="1200" dirty="0"/>
        </a:p>
      </dsp:txBody>
      <dsp:txXfrm>
        <a:off x="4645504" y="1251715"/>
        <a:ext cx="2532023" cy="1688014"/>
      </dsp:txXfrm>
    </dsp:sp>
    <dsp:sp modelId="{04AFC192-BA09-414C-B63A-1737881F03B2}">
      <dsp:nvSpPr>
        <dsp:cNvPr id="0" name=""/>
        <dsp:cNvSpPr/>
      </dsp:nvSpPr>
      <dsp:spPr>
        <a:xfrm>
          <a:off x="7599530" y="1251715"/>
          <a:ext cx="4220037" cy="16880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Visualize it</a:t>
          </a:r>
          <a:endParaRPr lang="en-US" sz="3000" kern="1200" dirty="0"/>
        </a:p>
      </dsp:txBody>
      <dsp:txXfrm>
        <a:off x="8443537" y="1251715"/>
        <a:ext cx="2532023" cy="16880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3576E-D40F-432E-8296-CD58DBAF8F5B}">
      <dsp:nvSpPr>
        <dsp:cNvPr id="0" name=""/>
        <dsp:cNvSpPr/>
      </dsp:nvSpPr>
      <dsp:spPr>
        <a:xfrm>
          <a:off x="2274079" y="51417"/>
          <a:ext cx="2673735" cy="26737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Actionable</a:t>
          </a:r>
          <a:endParaRPr lang="en-US" sz="1400" kern="1200" dirty="0"/>
        </a:p>
      </dsp:txBody>
      <dsp:txXfrm>
        <a:off x="2582587" y="411343"/>
        <a:ext cx="2056719" cy="848396"/>
      </dsp:txXfrm>
    </dsp:sp>
    <dsp:sp modelId="{80A2495E-67B5-423F-BA18-D0E71F94B6C8}">
      <dsp:nvSpPr>
        <dsp:cNvPr id="0" name=""/>
        <dsp:cNvSpPr/>
      </dsp:nvSpPr>
      <dsp:spPr>
        <a:xfrm>
          <a:off x="3456693" y="1234031"/>
          <a:ext cx="2673735" cy="26737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Common Interpretation</a:t>
          </a:r>
          <a:endParaRPr lang="en-US" sz="1400" kern="1200" dirty="0"/>
        </a:p>
      </dsp:txBody>
      <dsp:txXfrm>
        <a:off x="4896396" y="1542539"/>
        <a:ext cx="1028359" cy="2056719"/>
      </dsp:txXfrm>
    </dsp:sp>
    <dsp:sp modelId="{2C20C0A0-76E8-469C-8931-E2F2AAD57C37}">
      <dsp:nvSpPr>
        <dsp:cNvPr id="0" name=""/>
        <dsp:cNvSpPr/>
      </dsp:nvSpPr>
      <dsp:spPr>
        <a:xfrm>
          <a:off x="2274079" y="2416645"/>
          <a:ext cx="2673735" cy="26737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Transparent &amp; Simple Calculation</a:t>
          </a:r>
          <a:endParaRPr lang="en-US" sz="1400" kern="1200" dirty="0"/>
        </a:p>
      </dsp:txBody>
      <dsp:txXfrm>
        <a:off x="2582587" y="3882058"/>
        <a:ext cx="2056719" cy="848396"/>
      </dsp:txXfrm>
    </dsp:sp>
    <dsp:sp modelId="{BA96BBB2-AF8B-4249-A0FD-89D2DE54ABA3}">
      <dsp:nvSpPr>
        <dsp:cNvPr id="0" name=""/>
        <dsp:cNvSpPr/>
      </dsp:nvSpPr>
      <dsp:spPr>
        <a:xfrm>
          <a:off x="1091465" y="1234031"/>
          <a:ext cx="2673735" cy="26737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Accessible &amp; Accurate </a:t>
          </a:r>
          <a:r>
            <a:rPr lang="en-US" sz="1400" kern="1200" dirty="0" smtClean="0"/>
            <a:t>Data</a:t>
          </a:r>
          <a:endParaRPr lang="en-US" sz="1400" kern="1200" dirty="0"/>
        </a:p>
      </dsp:txBody>
      <dsp:txXfrm>
        <a:off x="1297137" y="1542539"/>
        <a:ext cx="1028359" cy="20567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328E3-C98B-46DC-AEE4-EFC5404A2A47}">
      <dsp:nvSpPr>
        <dsp:cNvPr id="0" name=""/>
        <dsp:cNvSpPr/>
      </dsp:nvSpPr>
      <dsp:spPr>
        <a:xfrm>
          <a:off x="1144267" y="2414"/>
          <a:ext cx="3802518" cy="22815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What are the limitations of this metric?</a:t>
          </a:r>
          <a:endParaRPr lang="en-US" sz="3900" kern="1200" dirty="0"/>
        </a:p>
      </dsp:txBody>
      <dsp:txXfrm>
        <a:off x="1144267" y="2414"/>
        <a:ext cx="3802518" cy="2281511"/>
      </dsp:txXfrm>
    </dsp:sp>
    <dsp:sp modelId="{EFDBD361-C68D-48DC-8CCF-A2C9260C6E11}">
      <dsp:nvSpPr>
        <dsp:cNvPr id="0" name=""/>
        <dsp:cNvSpPr/>
      </dsp:nvSpPr>
      <dsp:spPr>
        <a:xfrm>
          <a:off x="5327037" y="2414"/>
          <a:ext cx="3802518" cy="22815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Is there any analysis to show that these are the right metrics?</a:t>
          </a:r>
          <a:endParaRPr lang="en-US" sz="3900" kern="1200" dirty="0"/>
        </a:p>
      </dsp:txBody>
      <dsp:txXfrm>
        <a:off x="5327037" y="2414"/>
        <a:ext cx="3802518" cy="2281511"/>
      </dsp:txXfrm>
    </dsp:sp>
    <dsp:sp modelId="{7332DC19-1127-40B5-BD59-4CBF1F8AC3CD}">
      <dsp:nvSpPr>
        <dsp:cNvPr id="0" name=""/>
        <dsp:cNvSpPr/>
      </dsp:nvSpPr>
      <dsp:spPr>
        <a:xfrm>
          <a:off x="3235652" y="2664177"/>
          <a:ext cx="3802518" cy="22815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Do these metrics change depending on the audience?</a:t>
          </a:r>
          <a:endParaRPr lang="en-US" sz="3900" kern="1200" dirty="0"/>
        </a:p>
      </dsp:txBody>
      <dsp:txXfrm>
        <a:off x="3235652" y="2664177"/>
        <a:ext cx="3802518" cy="22815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0CC3A-F5EA-41B8-93EE-E1DA75A6DD7F}">
      <dsp:nvSpPr>
        <dsp:cNvPr id="0" name=""/>
        <dsp:cNvSpPr/>
      </dsp:nvSpPr>
      <dsp:spPr>
        <a:xfrm>
          <a:off x="736949" y="2454"/>
          <a:ext cx="3074818" cy="1844891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1"/>
              </a:solidFill>
            </a:rPr>
            <a:t>Comparison</a:t>
          </a:r>
          <a:endParaRPr lang="en-US" sz="3000" kern="1200" dirty="0">
            <a:solidFill>
              <a:schemeClr val="bg1"/>
            </a:solidFill>
          </a:endParaRPr>
        </a:p>
      </dsp:txBody>
      <dsp:txXfrm>
        <a:off x="736949" y="2454"/>
        <a:ext cx="3074818" cy="1844891"/>
      </dsp:txXfrm>
    </dsp:sp>
    <dsp:sp modelId="{961A882F-7DBC-4D58-9033-A1AE2339B5B8}">
      <dsp:nvSpPr>
        <dsp:cNvPr id="0" name=""/>
        <dsp:cNvSpPr/>
      </dsp:nvSpPr>
      <dsp:spPr>
        <a:xfrm>
          <a:off x="4119250" y="2454"/>
          <a:ext cx="3074818" cy="1844891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1"/>
              </a:solidFill>
            </a:rPr>
            <a:t>Distribution</a:t>
          </a:r>
          <a:endParaRPr lang="en-US" sz="3000" kern="1200" dirty="0">
            <a:solidFill>
              <a:schemeClr val="bg1"/>
            </a:solidFill>
          </a:endParaRPr>
        </a:p>
      </dsp:txBody>
      <dsp:txXfrm>
        <a:off x="4119250" y="2454"/>
        <a:ext cx="3074818" cy="1844891"/>
      </dsp:txXfrm>
    </dsp:sp>
    <dsp:sp modelId="{1BFE2763-4B0D-427B-8535-8C425471AB7E}">
      <dsp:nvSpPr>
        <dsp:cNvPr id="0" name=""/>
        <dsp:cNvSpPr/>
      </dsp:nvSpPr>
      <dsp:spPr>
        <a:xfrm>
          <a:off x="736949" y="2154827"/>
          <a:ext cx="3074818" cy="1844891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1"/>
              </a:solidFill>
            </a:rPr>
            <a:t>Composition</a:t>
          </a:r>
          <a:endParaRPr lang="en-US" sz="3000" kern="1200" dirty="0">
            <a:solidFill>
              <a:schemeClr val="bg1"/>
            </a:solidFill>
          </a:endParaRPr>
        </a:p>
      </dsp:txBody>
      <dsp:txXfrm>
        <a:off x="736949" y="2154827"/>
        <a:ext cx="3074818" cy="1844891"/>
      </dsp:txXfrm>
    </dsp:sp>
    <dsp:sp modelId="{6BAB2CE7-C07D-4C35-B219-E75E67C0DBEC}">
      <dsp:nvSpPr>
        <dsp:cNvPr id="0" name=""/>
        <dsp:cNvSpPr/>
      </dsp:nvSpPr>
      <dsp:spPr>
        <a:xfrm>
          <a:off x="4119250" y="2154827"/>
          <a:ext cx="3074818" cy="1844891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bg1"/>
              </a:solidFill>
            </a:rPr>
            <a:t>Relationship</a:t>
          </a:r>
          <a:endParaRPr lang="en-US" sz="3000" kern="1200" dirty="0">
            <a:solidFill>
              <a:schemeClr val="bg1"/>
            </a:solidFill>
          </a:endParaRPr>
        </a:p>
      </dsp:txBody>
      <dsp:txXfrm>
        <a:off x="4119250" y="2154827"/>
        <a:ext cx="3074818" cy="18448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45047-E8D8-4FBD-8666-CFD065760AF6}">
      <dsp:nvSpPr>
        <dsp:cNvPr id="0" name=""/>
        <dsp:cNvSpPr/>
      </dsp:nvSpPr>
      <dsp:spPr>
        <a:xfrm>
          <a:off x="1685790" y="1735"/>
          <a:ext cx="3330082" cy="1998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Color Hue</a:t>
          </a:r>
          <a:endParaRPr lang="en-US" sz="4000" kern="1200" dirty="0"/>
        </a:p>
      </dsp:txBody>
      <dsp:txXfrm>
        <a:off x="1685790" y="1735"/>
        <a:ext cx="3330082" cy="1998049"/>
      </dsp:txXfrm>
    </dsp:sp>
    <dsp:sp modelId="{0E125FB6-96EF-4855-8D8C-3B2625402D8F}">
      <dsp:nvSpPr>
        <dsp:cNvPr id="0" name=""/>
        <dsp:cNvSpPr/>
      </dsp:nvSpPr>
      <dsp:spPr>
        <a:xfrm>
          <a:off x="5348881" y="1735"/>
          <a:ext cx="3330082" cy="1998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Color Saturation</a:t>
          </a:r>
          <a:endParaRPr lang="en-US" sz="4000" kern="1200" dirty="0"/>
        </a:p>
      </dsp:txBody>
      <dsp:txXfrm>
        <a:off x="5348881" y="1735"/>
        <a:ext cx="3330082" cy="1998049"/>
      </dsp:txXfrm>
    </dsp:sp>
    <dsp:sp modelId="{7E6523E5-49BB-499E-928E-A277D55295DB}">
      <dsp:nvSpPr>
        <dsp:cNvPr id="0" name=""/>
        <dsp:cNvSpPr/>
      </dsp:nvSpPr>
      <dsp:spPr>
        <a:xfrm>
          <a:off x="3517336" y="2332793"/>
          <a:ext cx="3330082" cy="1998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Size</a:t>
          </a:r>
          <a:endParaRPr lang="en-US" sz="4000" kern="1200" dirty="0"/>
        </a:p>
      </dsp:txBody>
      <dsp:txXfrm>
        <a:off x="3517336" y="2332793"/>
        <a:ext cx="3330082" cy="1998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FC8DB-3BE5-4A4B-9DF7-B0251BEC8B1D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6CDEB-D31A-44DE-8201-1CA5F2F170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312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F338D-5DC8-B94A-B605-4FFB3621D4E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47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Audience:</a:t>
            </a:r>
          </a:p>
          <a:p>
            <a:r>
              <a:rPr lang="en-US" b="1" dirty="0" smtClean="0"/>
              <a:t>Role:</a:t>
            </a:r>
            <a:r>
              <a:rPr lang="en-US" b="1" baseline="0" dirty="0" smtClean="0"/>
              <a:t> </a:t>
            </a:r>
            <a:r>
              <a:rPr lang="en-US" b="0" dirty="0" smtClean="0"/>
              <a:t>what</a:t>
            </a:r>
            <a:r>
              <a:rPr lang="en-US" dirty="0" smtClean="0"/>
              <a:t> decisions do</a:t>
            </a:r>
            <a:r>
              <a:rPr lang="en-US" baseline="0" dirty="0" smtClean="0"/>
              <a:t> they make? What questions do they need answered?</a:t>
            </a:r>
            <a:endParaRPr lang="en-US" dirty="0" smtClean="0"/>
          </a:p>
          <a:p>
            <a:r>
              <a:rPr lang="en-US" b="1" dirty="0" smtClean="0"/>
              <a:t>work</a:t>
            </a:r>
            <a:r>
              <a:rPr lang="en-US" b="1" baseline="0" dirty="0" smtClean="0"/>
              <a:t> flow: </a:t>
            </a:r>
            <a:r>
              <a:rPr lang="en-US" b="0" baseline="0" dirty="0" smtClean="0"/>
              <a:t>in</a:t>
            </a:r>
            <a:r>
              <a:rPr lang="en-US" baseline="0" dirty="0" smtClean="0"/>
              <a:t> what context will it be used? What information is needed regularly? How much time do they have?</a:t>
            </a:r>
          </a:p>
          <a:p>
            <a:r>
              <a:rPr lang="en-US" b="1" baseline="0" dirty="0" smtClean="0"/>
              <a:t>Comfort and skills: </a:t>
            </a:r>
            <a:r>
              <a:rPr lang="en-US" b="0" baseline="0" dirty="0" smtClean="0"/>
              <a:t>how sophisticated are they with using the data? Do they enjoy digging into the numbers?</a:t>
            </a:r>
          </a:p>
          <a:p>
            <a:r>
              <a:rPr lang="en-US" b="1" baseline="0" dirty="0" smtClean="0"/>
              <a:t>Business and data expertise: </a:t>
            </a:r>
            <a:r>
              <a:rPr lang="en-US" b="0" baseline="0" dirty="0" smtClean="0"/>
              <a:t>How familiar are they with the metrics? Do they understand where the data comes from? Are they familiar with the organization and terminology?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special </a:t>
            </a:r>
            <a:r>
              <a:rPr lang="en-US" dirty="0" err="1" smtClean="0"/>
              <a:t>ed</a:t>
            </a:r>
            <a:r>
              <a:rPr lang="en-US" dirty="0" smtClean="0"/>
              <a:t> team wants to close</a:t>
            </a:r>
            <a:r>
              <a:rPr lang="en-US" baseline="0" dirty="0" smtClean="0"/>
              <a:t> the achievement gap between special </a:t>
            </a:r>
            <a:r>
              <a:rPr lang="en-US" baseline="0" dirty="0" err="1" smtClean="0"/>
              <a:t>ed</a:t>
            </a:r>
            <a:r>
              <a:rPr lang="en-US" baseline="0" dirty="0" smtClean="0"/>
              <a:t> and gen </a:t>
            </a:r>
            <a:r>
              <a:rPr lang="en-US" baseline="0" dirty="0" err="1" smtClean="0"/>
              <a:t>ed</a:t>
            </a:r>
            <a:r>
              <a:rPr lang="en-US" baseline="0" dirty="0" smtClean="0"/>
              <a:t> students. How can you help inform their decision making and planning?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can we use blended learning platforms effectively?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CDEB-D31A-44DE-8201-1CA5F2F170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87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CDEB-D31A-44DE-8201-1CA5F2F1707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921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some examples of metrics you</a:t>
            </a:r>
            <a:r>
              <a:rPr lang="en-US" baseline="0" dirty="0" smtClean="0"/>
              <a:t> use? Why do you use them?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CDEB-D31A-44DE-8201-1CA5F2F170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25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some examples of metrics you</a:t>
            </a:r>
            <a:r>
              <a:rPr lang="en-US" baseline="0" dirty="0" smtClean="0"/>
              <a:t> use? Why do you use them?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CDEB-D31A-44DE-8201-1CA5F2F170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84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some examples of metrics you</a:t>
            </a:r>
            <a:r>
              <a:rPr lang="en-US" baseline="0" dirty="0" smtClean="0"/>
              <a:t> use? Why do you use them?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CDEB-D31A-44DE-8201-1CA5F2F170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25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0" dirty="0" smtClean="0"/>
              <a:t> bullet points focus on </a:t>
            </a:r>
            <a:r>
              <a:rPr lang="en-US" baseline="0" dirty="0" err="1" smtClean="0"/>
              <a:t>actionability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CDEB-D31A-44DE-8201-1CA5F2F1707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201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CDEB-D31A-44DE-8201-1CA5F2F1707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021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CDEB-D31A-44DE-8201-1CA5F2F1707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348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CDEB-D31A-44DE-8201-1CA5F2F1707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373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CDEB-D31A-44DE-8201-1CA5F2F1707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13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</a:t>
            </a:r>
            <a:r>
              <a:rPr lang="en-US" baseline="0" dirty="0" smtClean="0"/>
              <a:t>t are you currently working on? Use this for activity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CDEB-D31A-44DE-8201-1CA5F2F1707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4396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Among items: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Bars and columns are the best:</a:t>
            </a:r>
            <a:r>
              <a:rPr lang="en-US" baseline="0" dirty="0" smtClean="0"/>
              <a:t> encodes quantitative values as length on the same baseline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Two</a:t>
            </a:r>
            <a:r>
              <a:rPr lang="en-US" baseline="0" dirty="0" smtClean="0"/>
              <a:t> variables per item: use color gradient instead of width when possible-width can distort height comparison and people are good at distinguishing colors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Bar charts, when ranking should be in order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Do no overlap bars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Over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Time should generally be on the X axis especially if there are many periods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Cyclical data can sometimes be more effectively shown on a line chart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Use line chart to show and compare trends of categories within a dimension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Use a bar chart to compare in time periods </a:t>
            </a:r>
            <a:endParaRPr lang="en-US" dirty="0" smtClean="0"/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http://www.tableausoftware.com/sites/default/files/media/whitepaper_visual-analysis-guidebook.pdf</a:t>
            </a:r>
          </a:p>
          <a:p>
            <a:r>
              <a:rPr lang="en-US" dirty="0" smtClean="0"/>
              <a:t>Dimensions</a:t>
            </a:r>
            <a:r>
              <a:rPr lang="en-US" baseline="0" dirty="0" smtClean="0"/>
              <a:t>= attributes of the data (term, grade, quartiles)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CDEB-D31A-44DE-8201-1CA5F2F170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185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Show the distribution of values per interval</a:t>
            </a:r>
          </a:p>
          <a:p>
            <a:endParaRPr lang="en-US" dirty="0" smtClean="0"/>
          </a:p>
          <a:p>
            <a:r>
              <a:rPr lang="en-US" dirty="0" smtClean="0"/>
              <a:t>Can</a:t>
            </a:r>
            <a:r>
              <a:rPr lang="en-US" baseline="0" dirty="0" smtClean="0"/>
              <a:t> also use a box plot to show the changes in distribution over time interval or dimension categories</a:t>
            </a:r>
          </a:p>
          <a:p>
            <a:r>
              <a:rPr lang="en-US" baseline="0" dirty="0" smtClean="0"/>
              <a:t>	-highlights values not apparent on histograms</a:t>
            </a:r>
          </a:p>
          <a:p>
            <a:endParaRPr lang="en-US" sz="3800" dirty="0" smtClean="0"/>
          </a:p>
          <a:p>
            <a:r>
              <a:rPr lang="en-US" sz="3800" dirty="0" smtClean="0"/>
              <a:t>Counts of the values per interval from lowest to highest</a:t>
            </a:r>
          </a:p>
          <a:p>
            <a:endParaRPr lang="en-US" sz="3800" dirty="0" smtClean="0"/>
          </a:p>
          <a:p>
            <a:r>
              <a:rPr lang="en-US" sz="3800" dirty="0" smtClean="0"/>
              <a:t>Show the distribution of a single measure</a:t>
            </a:r>
          </a:p>
          <a:p>
            <a:pPr lvl="1"/>
            <a:r>
              <a:rPr lang="en-US" sz="2900" dirty="0" smtClean="0"/>
              <a:t>Box plot (box and whisker plot)</a:t>
            </a:r>
          </a:p>
          <a:p>
            <a:pPr lvl="2"/>
            <a:r>
              <a:rPr lang="en-US" sz="2600" dirty="0" smtClean="0"/>
              <a:t>Useful for showing multiple distributions</a:t>
            </a:r>
          </a:p>
          <a:p>
            <a:pPr lvl="2"/>
            <a:r>
              <a:rPr lang="en-US" sz="2600" dirty="0" smtClean="0"/>
              <a:t>Easily identify important data points </a:t>
            </a:r>
          </a:p>
          <a:p>
            <a:pPr lvl="2"/>
            <a:r>
              <a:rPr lang="en-US" sz="2600" dirty="0" smtClean="0"/>
              <a:t>Show how a distribution has changed over time</a:t>
            </a:r>
          </a:p>
          <a:p>
            <a:pPr lvl="1"/>
            <a:r>
              <a:rPr lang="en-US" sz="2900" dirty="0" smtClean="0"/>
              <a:t>Histogram</a:t>
            </a:r>
          </a:p>
          <a:p>
            <a:pPr lvl="2"/>
            <a:r>
              <a:rPr lang="en-US" sz="2600" dirty="0" smtClean="0"/>
              <a:t>Useful for showing data with unusual distributions </a:t>
            </a:r>
          </a:p>
          <a:p>
            <a:pPr lvl="2"/>
            <a:r>
              <a:rPr lang="en-US" sz="2600" dirty="0" smtClean="0"/>
              <a:t>Show distributions at a higher level of detail</a:t>
            </a:r>
          </a:p>
          <a:p>
            <a:r>
              <a:rPr lang="en-US" sz="3800" dirty="0" smtClean="0"/>
              <a:t>Show the distribution of multiple measures</a:t>
            </a:r>
          </a:p>
          <a:p>
            <a:pPr lvl="1"/>
            <a:r>
              <a:rPr lang="en-US" sz="2900" dirty="0" smtClean="0"/>
              <a:t>Scatterplot</a:t>
            </a:r>
          </a:p>
          <a:p>
            <a:pPr lvl="2"/>
            <a:r>
              <a:rPr lang="en-US" sz="2600" dirty="0" smtClean="0"/>
              <a:t>Similar to correlation chart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CDEB-D31A-44DE-8201-1CA5F2F1707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795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/>
              <a:t>Values represent parts (proportions) of a whole.</a:t>
            </a:r>
          </a:p>
          <a:p>
            <a:endParaRPr lang="en-US" dirty="0" smtClean="0"/>
          </a:p>
          <a:p>
            <a:r>
              <a:rPr lang="en-US" dirty="0" smtClean="0"/>
              <a:t>Many period=continuous</a:t>
            </a:r>
            <a:r>
              <a:rPr lang="en-US" baseline="0" dirty="0" smtClean="0"/>
              <a:t> data</a:t>
            </a:r>
          </a:p>
          <a:p>
            <a:r>
              <a:rPr lang="en-US" baseline="0" dirty="0" smtClean="0"/>
              <a:t>Few periods=discrete data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Stacked bar charts highlight the pattern over time intervals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Components of components: stacked bar male vs female sped and not sped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Vertical bars only!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CDEB-D31A-44DE-8201-1CA5F2F1707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824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Running a simple correlation analysis can help identify relationships between measures, but remember that correlation doesn’t guarantee a relationship.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Scatterplots</a:t>
            </a:r>
          </a:p>
          <a:p>
            <a:pPr lvl="2"/>
            <a:r>
              <a:rPr lang="en-US" dirty="0" smtClean="0"/>
              <a:t>Typically used to show the relationship between 2 variables</a:t>
            </a:r>
          </a:p>
          <a:p>
            <a:pPr lvl="2"/>
            <a:r>
              <a:rPr lang="en-US" dirty="0" smtClean="0"/>
              <a:t>Using color and size to show 3 and 4 dimensions</a:t>
            </a:r>
          </a:p>
          <a:p>
            <a:pPr lvl="1"/>
            <a:r>
              <a:rPr lang="en-US" dirty="0" smtClean="0"/>
              <a:t>Parallel line chart</a:t>
            </a:r>
          </a:p>
          <a:p>
            <a:pPr lvl="2"/>
            <a:r>
              <a:rPr lang="en-US" dirty="0" smtClean="0"/>
              <a:t>Compare the changes in slope and value of related measures </a:t>
            </a:r>
          </a:p>
          <a:p>
            <a:pPr lvl="1"/>
            <a:r>
              <a:rPr lang="en-US" dirty="0" smtClean="0"/>
              <a:t>Bar charts</a:t>
            </a:r>
          </a:p>
          <a:p>
            <a:pPr lvl="2"/>
            <a:r>
              <a:rPr lang="en-US" dirty="0" smtClean="0"/>
              <a:t>May be used when the audience is not familiar with scatterplots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CDEB-D31A-44DE-8201-1CA5F2F1707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465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Emphasize the most important idea</a:t>
            </a:r>
          </a:p>
          <a:p>
            <a:pPr lvl="2"/>
            <a:r>
              <a:rPr lang="en-US" dirty="0" smtClean="0"/>
              <a:t>put the most important data on the X- or Y-axis and less important data on the color, size or shape.</a:t>
            </a:r>
          </a:p>
          <a:p>
            <a:pPr lvl="2"/>
            <a:r>
              <a:rPr lang="en-US" dirty="0" smtClean="0"/>
              <a:t>Physical position in the easiest to perceive and the most powerful visual property (start at the top left)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Orient your views for legibility</a:t>
            </a:r>
          </a:p>
          <a:p>
            <a:pPr lvl="2"/>
            <a:r>
              <a:rPr lang="en-US" dirty="0" smtClean="0"/>
              <a:t>If you have a view that only has long labels that only fit vertically, try rotating the view.</a:t>
            </a:r>
          </a:p>
          <a:p>
            <a:pPr lvl="2"/>
            <a:r>
              <a:rPr lang="en-US" dirty="0" smtClean="0"/>
              <a:t>Make it easy to compare values, especially when differences in values are small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-Encode</a:t>
            </a:r>
            <a:r>
              <a:rPr lang="en-US" baseline="0" dirty="0" smtClean="0"/>
              <a:t> quantitative data accurately</a:t>
            </a:r>
          </a:p>
          <a:p>
            <a:pPr lvl="1"/>
            <a:r>
              <a:rPr lang="en-US" dirty="0" smtClean="0"/>
              <a:t>Choose the proper axis </a:t>
            </a:r>
          </a:p>
          <a:p>
            <a:pPr lvl="2"/>
            <a:r>
              <a:rPr lang="en-US" dirty="0" smtClean="0"/>
              <a:t>keep them consistent across views</a:t>
            </a:r>
          </a:p>
          <a:p>
            <a:pPr lvl="2"/>
            <a:r>
              <a:rPr lang="en-US" dirty="0" smtClean="0"/>
              <a:t>axis of different lengths can exaggerate slope</a:t>
            </a:r>
          </a:p>
          <a:p>
            <a:pPr lvl="2"/>
            <a:r>
              <a:rPr lang="en-US" dirty="0" smtClean="0"/>
              <a:t>choose the right context (length of time)</a:t>
            </a:r>
          </a:p>
          <a:p>
            <a:pPr lvl="2"/>
            <a:r>
              <a:rPr lang="en-US" dirty="0" smtClean="0"/>
              <a:t>keep intervals consistent</a:t>
            </a:r>
          </a:p>
          <a:p>
            <a:pPr lvl="1"/>
            <a:r>
              <a:rPr lang="en-US" dirty="0" smtClean="0"/>
              <a:t>Using consistent color gradients</a:t>
            </a:r>
          </a:p>
          <a:p>
            <a:r>
              <a:rPr lang="en-US" dirty="0" smtClean="0"/>
              <a:t>Avoid overloading your views</a:t>
            </a:r>
          </a:p>
          <a:p>
            <a:pPr lvl="1"/>
            <a:r>
              <a:rPr lang="en-US" dirty="0" smtClean="0"/>
              <a:t>Too much information can obscure the point</a:t>
            </a:r>
          </a:p>
          <a:p>
            <a:pPr lvl="1"/>
            <a:r>
              <a:rPr lang="en-US" dirty="0" smtClean="0"/>
              <a:t>Instead of stacking many measures and dimensions into one condensed view, break them down into small multiples</a:t>
            </a:r>
          </a:p>
          <a:p>
            <a:pPr lvl="1"/>
            <a:r>
              <a:rPr lang="en-US" dirty="0" smtClean="0"/>
              <a:t>Use text sparingly</a:t>
            </a:r>
          </a:p>
          <a:p>
            <a:pPr lvl="1"/>
            <a:r>
              <a:rPr lang="en-US" dirty="0" smtClean="0"/>
              <a:t>Do not use 3-D views</a:t>
            </a:r>
          </a:p>
          <a:p>
            <a:pPr lvl="1"/>
            <a:r>
              <a:rPr lang="en-US" dirty="0" smtClean="0"/>
              <a:t>Avoid noisy fill patterns, line styles, or saturated/bright colors, and borders (except for highlighting values)</a:t>
            </a:r>
          </a:p>
          <a:p>
            <a:pPr lvl="1"/>
            <a:r>
              <a:rPr lang="en-US" dirty="0" smtClean="0"/>
              <a:t>Limit the number tick marks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CDEB-D31A-44DE-8201-1CA5F2F1707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52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Emphasize the most important idea</a:t>
            </a:r>
          </a:p>
          <a:p>
            <a:pPr lvl="2"/>
            <a:r>
              <a:rPr lang="en-US" dirty="0" smtClean="0"/>
              <a:t>put the most important data on the X- or Y-axis and less important data on the color, size or shape.</a:t>
            </a:r>
          </a:p>
          <a:p>
            <a:pPr lvl="2"/>
            <a:r>
              <a:rPr lang="en-US" dirty="0" smtClean="0"/>
              <a:t>Physical position in the easiest to perceive and the most powerful visual property (start at the top left)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Orient your views for legibility</a:t>
            </a:r>
          </a:p>
          <a:p>
            <a:pPr lvl="2"/>
            <a:r>
              <a:rPr lang="en-US" dirty="0" smtClean="0"/>
              <a:t>If you have a view that only has long labels that only fit vertically, try rotating the view.</a:t>
            </a:r>
          </a:p>
          <a:p>
            <a:pPr lvl="2"/>
            <a:r>
              <a:rPr lang="en-US" dirty="0" smtClean="0"/>
              <a:t>Make it easy to compare values, especially when differences in values are small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-Encode</a:t>
            </a:r>
            <a:r>
              <a:rPr lang="en-US" baseline="0" dirty="0" smtClean="0"/>
              <a:t> quantitative data accurately</a:t>
            </a:r>
          </a:p>
          <a:p>
            <a:pPr lvl="1"/>
            <a:r>
              <a:rPr lang="en-US" dirty="0" smtClean="0"/>
              <a:t>Choose the proper axis </a:t>
            </a:r>
          </a:p>
          <a:p>
            <a:pPr lvl="2"/>
            <a:r>
              <a:rPr lang="en-US" dirty="0" smtClean="0"/>
              <a:t>keep them consistent across views</a:t>
            </a:r>
          </a:p>
          <a:p>
            <a:pPr lvl="2"/>
            <a:r>
              <a:rPr lang="en-US" dirty="0" smtClean="0"/>
              <a:t>axis of different lengths can exaggerate slope</a:t>
            </a:r>
          </a:p>
          <a:p>
            <a:pPr lvl="2"/>
            <a:r>
              <a:rPr lang="en-US" dirty="0" smtClean="0"/>
              <a:t>choose the right context (length of time)</a:t>
            </a:r>
          </a:p>
          <a:p>
            <a:pPr lvl="2"/>
            <a:r>
              <a:rPr lang="en-US" dirty="0" smtClean="0"/>
              <a:t>keep intervals consistent</a:t>
            </a:r>
          </a:p>
          <a:p>
            <a:pPr lvl="1"/>
            <a:r>
              <a:rPr lang="en-US" dirty="0" smtClean="0"/>
              <a:t>Using consistent color gradients</a:t>
            </a:r>
          </a:p>
          <a:p>
            <a:r>
              <a:rPr lang="en-US" dirty="0" smtClean="0"/>
              <a:t>Avoid overloading your views</a:t>
            </a:r>
          </a:p>
          <a:p>
            <a:pPr lvl="1"/>
            <a:r>
              <a:rPr lang="en-US" dirty="0" smtClean="0"/>
              <a:t>Too much information can obscure the point</a:t>
            </a:r>
          </a:p>
          <a:p>
            <a:pPr lvl="1"/>
            <a:r>
              <a:rPr lang="en-US" dirty="0" smtClean="0"/>
              <a:t>Instead of stacking many measures and dimensions into one condensed view, break them down into small multiples</a:t>
            </a:r>
          </a:p>
          <a:p>
            <a:pPr lvl="1"/>
            <a:r>
              <a:rPr lang="en-US" dirty="0" smtClean="0"/>
              <a:t>Use text sparingly</a:t>
            </a:r>
          </a:p>
          <a:p>
            <a:pPr lvl="1"/>
            <a:r>
              <a:rPr lang="en-US" dirty="0" smtClean="0"/>
              <a:t>Do not use 3-D views</a:t>
            </a:r>
          </a:p>
          <a:p>
            <a:pPr lvl="1"/>
            <a:r>
              <a:rPr lang="en-US" dirty="0" smtClean="0"/>
              <a:t>Avoid noisy fill patterns, line styles, or saturated/bright colors, and borders (except for highlighting values)</a:t>
            </a:r>
          </a:p>
          <a:p>
            <a:pPr lvl="1"/>
            <a:r>
              <a:rPr lang="en-US" dirty="0" smtClean="0"/>
              <a:t>Limit the number tick marks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CDEB-D31A-44DE-8201-1CA5F2F1707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238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Use</a:t>
            </a:r>
            <a:r>
              <a:rPr lang="en-US" baseline="0" dirty="0" smtClean="0"/>
              <a:t> analogous colors for ordinal or interval values (continuous)</a:t>
            </a:r>
          </a:p>
          <a:p>
            <a:pPr lvl="1"/>
            <a:r>
              <a:rPr lang="en-US" baseline="0" dirty="0" smtClean="0"/>
              <a:t>Use complimentary colors for nominal values, and comparisons (discrete)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Emphasize </a:t>
            </a:r>
            <a:r>
              <a:rPr lang="en-US" dirty="0" smtClean="0"/>
              <a:t>the most important idea</a:t>
            </a:r>
          </a:p>
          <a:p>
            <a:pPr lvl="2"/>
            <a:r>
              <a:rPr lang="en-US" dirty="0" smtClean="0"/>
              <a:t>put the most important data on the X- or Y-axis and less important data on the color, size or shape.</a:t>
            </a:r>
          </a:p>
          <a:p>
            <a:pPr lvl="2"/>
            <a:r>
              <a:rPr lang="en-US" dirty="0" smtClean="0"/>
              <a:t>Physical position in the easiest to perceive and the most powerful visual property (start at the top left)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Orient your views for legibility</a:t>
            </a:r>
          </a:p>
          <a:p>
            <a:pPr lvl="2"/>
            <a:r>
              <a:rPr lang="en-US" dirty="0" smtClean="0"/>
              <a:t>If you have a view that only has long labels that only fit vertically, try rotating the view.</a:t>
            </a:r>
          </a:p>
          <a:p>
            <a:pPr lvl="2"/>
            <a:r>
              <a:rPr lang="en-US" dirty="0" smtClean="0"/>
              <a:t>Make it easy to compare values, especially when differences in values are small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-Encode</a:t>
            </a:r>
            <a:r>
              <a:rPr lang="en-US" baseline="0" dirty="0" smtClean="0"/>
              <a:t> quantitative data accurately</a:t>
            </a:r>
          </a:p>
          <a:p>
            <a:pPr lvl="1"/>
            <a:r>
              <a:rPr lang="en-US" dirty="0" smtClean="0"/>
              <a:t>Choose the proper axis </a:t>
            </a:r>
          </a:p>
          <a:p>
            <a:pPr lvl="2"/>
            <a:r>
              <a:rPr lang="en-US" dirty="0" smtClean="0"/>
              <a:t>keep them consistent across views</a:t>
            </a:r>
          </a:p>
          <a:p>
            <a:pPr lvl="2"/>
            <a:r>
              <a:rPr lang="en-US" dirty="0" smtClean="0"/>
              <a:t>axis of different lengths can exaggerate slope</a:t>
            </a:r>
          </a:p>
          <a:p>
            <a:pPr lvl="2"/>
            <a:r>
              <a:rPr lang="en-US" dirty="0" smtClean="0"/>
              <a:t>choose the right context (length of time)</a:t>
            </a:r>
          </a:p>
          <a:p>
            <a:pPr lvl="2"/>
            <a:r>
              <a:rPr lang="en-US" dirty="0" smtClean="0"/>
              <a:t>keep intervals consistent</a:t>
            </a:r>
          </a:p>
          <a:p>
            <a:pPr lvl="1"/>
            <a:r>
              <a:rPr lang="en-US" dirty="0" smtClean="0"/>
              <a:t>Using consistent color gradients</a:t>
            </a:r>
          </a:p>
          <a:p>
            <a:r>
              <a:rPr lang="en-US" dirty="0" smtClean="0"/>
              <a:t>Avoid overloading your views</a:t>
            </a:r>
          </a:p>
          <a:p>
            <a:pPr lvl="1"/>
            <a:r>
              <a:rPr lang="en-US" dirty="0" smtClean="0"/>
              <a:t>Too much information can obscure the point</a:t>
            </a:r>
          </a:p>
          <a:p>
            <a:pPr lvl="1"/>
            <a:r>
              <a:rPr lang="en-US" dirty="0" smtClean="0"/>
              <a:t>Instead of stacking many measures and dimensions into one condensed view, break them down into small multiples</a:t>
            </a:r>
          </a:p>
          <a:p>
            <a:pPr lvl="1"/>
            <a:r>
              <a:rPr lang="en-US" dirty="0" smtClean="0"/>
              <a:t>Use text sparingly</a:t>
            </a:r>
          </a:p>
          <a:p>
            <a:pPr lvl="1"/>
            <a:r>
              <a:rPr lang="en-US" dirty="0" smtClean="0"/>
              <a:t>Do not use 3-D views</a:t>
            </a:r>
          </a:p>
          <a:p>
            <a:pPr lvl="1"/>
            <a:r>
              <a:rPr lang="en-US" dirty="0" smtClean="0"/>
              <a:t>Avoid noisy fill patterns, line styles, or saturated/bright colors, and borders (except for highlighting values)</a:t>
            </a:r>
          </a:p>
          <a:p>
            <a:pPr lvl="1"/>
            <a:r>
              <a:rPr lang="en-US" dirty="0" smtClean="0"/>
              <a:t>Limit the number tick marks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CDEB-D31A-44DE-8201-1CA5F2F1707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755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Emphasize the most important idea</a:t>
            </a:r>
          </a:p>
          <a:p>
            <a:pPr lvl="2"/>
            <a:r>
              <a:rPr lang="en-US" dirty="0" smtClean="0"/>
              <a:t>put the most important data on the X- or Y-axis and less important data on the color, size or shape.</a:t>
            </a:r>
          </a:p>
          <a:p>
            <a:pPr lvl="2"/>
            <a:r>
              <a:rPr lang="en-US" dirty="0" smtClean="0"/>
              <a:t>Physical position in the easiest to perceive and the most powerful visual property (start at the top left)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Orient your views for legibility</a:t>
            </a:r>
          </a:p>
          <a:p>
            <a:pPr lvl="2"/>
            <a:r>
              <a:rPr lang="en-US" dirty="0" smtClean="0"/>
              <a:t>If you have a view that only has long labels that only fit vertically, try rotating the view.</a:t>
            </a:r>
          </a:p>
          <a:p>
            <a:pPr lvl="2"/>
            <a:r>
              <a:rPr lang="en-US" dirty="0" smtClean="0"/>
              <a:t>Make it easy to compare values, especially when differences in values are small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-Encode</a:t>
            </a:r>
            <a:r>
              <a:rPr lang="en-US" baseline="0" dirty="0" smtClean="0"/>
              <a:t> quantitative data accurately</a:t>
            </a:r>
          </a:p>
          <a:p>
            <a:pPr lvl="1"/>
            <a:r>
              <a:rPr lang="en-US" dirty="0" smtClean="0"/>
              <a:t>Choose the proper axis </a:t>
            </a:r>
          </a:p>
          <a:p>
            <a:pPr lvl="2"/>
            <a:r>
              <a:rPr lang="en-US" dirty="0" smtClean="0"/>
              <a:t>keep them consistent across views</a:t>
            </a:r>
          </a:p>
          <a:p>
            <a:pPr lvl="2"/>
            <a:r>
              <a:rPr lang="en-US" dirty="0" smtClean="0"/>
              <a:t>axis of different lengths can exaggerate slope</a:t>
            </a:r>
          </a:p>
          <a:p>
            <a:pPr lvl="2"/>
            <a:r>
              <a:rPr lang="en-US" dirty="0" smtClean="0"/>
              <a:t>choose the right context (length of time)</a:t>
            </a:r>
          </a:p>
          <a:p>
            <a:pPr lvl="2"/>
            <a:r>
              <a:rPr lang="en-US" dirty="0" smtClean="0"/>
              <a:t>keep intervals consistent</a:t>
            </a:r>
          </a:p>
          <a:p>
            <a:pPr lvl="1"/>
            <a:r>
              <a:rPr lang="en-US" dirty="0" smtClean="0"/>
              <a:t>Using consistent color gradients</a:t>
            </a:r>
          </a:p>
          <a:p>
            <a:r>
              <a:rPr lang="en-US" dirty="0" smtClean="0"/>
              <a:t>Avoid overloading your views</a:t>
            </a:r>
          </a:p>
          <a:p>
            <a:pPr lvl="1"/>
            <a:r>
              <a:rPr lang="en-US" dirty="0" smtClean="0"/>
              <a:t>Too much information can obscure the point</a:t>
            </a:r>
          </a:p>
          <a:p>
            <a:pPr lvl="1"/>
            <a:r>
              <a:rPr lang="en-US" dirty="0" smtClean="0"/>
              <a:t>Instead of stacking many measures and dimensions into one condensed view, break them down into small multiples</a:t>
            </a:r>
          </a:p>
          <a:p>
            <a:pPr lvl="1"/>
            <a:r>
              <a:rPr lang="en-US" dirty="0" smtClean="0"/>
              <a:t>Use text sparingly</a:t>
            </a:r>
          </a:p>
          <a:p>
            <a:pPr lvl="1"/>
            <a:r>
              <a:rPr lang="en-US" dirty="0" smtClean="0"/>
              <a:t>Do not use 3-D views</a:t>
            </a:r>
          </a:p>
          <a:p>
            <a:pPr lvl="1"/>
            <a:r>
              <a:rPr lang="en-US" dirty="0" smtClean="0"/>
              <a:t>Avoid noisy fill patterns, line styles, or saturated/bright colors, and borders (except for highlighting values)</a:t>
            </a:r>
          </a:p>
          <a:p>
            <a:pPr lvl="1"/>
            <a:r>
              <a:rPr lang="en-US" dirty="0" smtClean="0"/>
              <a:t>Limit the number tick marks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CDEB-D31A-44DE-8201-1CA5F2F1707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6204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Emphasize the most important idea</a:t>
            </a:r>
          </a:p>
          <a:p>
            <a:pPr lvl="2"/>
            <a:r>
              <a:rPr lang="en-US" dirty="0" smtClean="0"/>
              <a:t>put the most important data on the X- or Y-axis and less important data on the color, size or shape.</a:t>
            </a:r>
          </a:p>
          <a:p>
            <a:pPr lvl="2"/>
            <a:r>
              <a:rPr lang="en-US" dirty="0" smtClean="0"/>
              <a:t>Physical position in the easiest to perceive and the most powerful visual property (start at the top left)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Orient your views for legibility</a:t>
            </a:r>
          </a:p>
          <a:p>
            <a:pPr lvl="2"/>
            <a:r>
              <a:rPr lang="en-US" dirty="0" smtClean="0"/>
              <a:t>If you have a view that only has long labels that only fit vertically, try rotating the view.</a:t>
            </a:r>
          </a:p>
          <a:p>
            <a:pPr lvl="2"/>
            <a:r>
              <a:rPr lang="en-US" dirty="0" smtClean="0"/>
              <a:t>Make it easy to compare values, especially when differences in values are small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-Encode</a:t>
            </a:r>
            <a:r>
              <a:rPr lang="en-US" baseline="0" dirty="0" smtClean="0"/>
              <a:t> quantitative data accurately</a:t>
            </a:r>
          </a:p>
          <a:p>
            <a:pPr lvl="1"/>
            <a:r>
              <a:rPr lang="en-US" dirty="0" smtClean="0"/>
              <a:t>Choose the proper axis </a:t>
            </a:r>
          </a:p>
          <a:p>
            <a:pPr lvl="2"/>
            <a:r>
              <a:rPr lang="en-US" dirty="0" smtClean="0"/>
              <a:t>keep them consistent across views</a:t>
            </a:r>
          </a:p>
          <a:p>
            <a:pPr lvl="2"/>
            <a:r>
              <a:rPr lang="en-US" dirty="0" smtClean="0"/>
              <a:t>axis of different lengths can exaggerate slope</a:t>
            </a:r>
          </a:p>
          <a:p>
            <a:pPr lvl="2"/>
            <a:r>
              <a:rPr lang="en-US" dirty="0" smtClean="0"/>
              <a:t>choose the right context (length of time)</a:t>
            </a:r>
          </a:p>
          <a:p>
            <a:pPr lvl="2"/>
            <a:r>
              <a:rPr lang="en-US" dirty="0" smtClean="0"/>
              <a:t>keep intervals consistent</a:t>
            </a:r>
          </a:p>
          <a:p>
            <a:pPr lvl="1"/>
            <a:r>
              <a:rPr lang="en-US" dirty="0" smtClean="0"/>
              <a:t>Using consistent color gradients</a:t>
            </a:r>
          </a:p>
          <a:p>
            <a:r>
              <a:rPr lang="en-US" dirty="0" smtClean="0"/>
              <a:t>Avoid overloading your views</a:t>
            </a:r>
          </a:p>
          <a:p>
            <a:pPr lvl="1"/>
            <a:r>
              <a:rPr lang="en-US" dirty="0" smtClean="0"/>
              <a:t>Too much information can obscure the point</a:t>
            </a:r>
          </a:p>
          <a:p>
            <a:pPr lvl="1"/>
            <a:r>
              <a:rPr lang="en-US" dirty="0" smtClean="0"/>
              <a:t>Instead of stacking many measures and dimensions into one condensed view, break them down into small multiples</a:t>
            </a:r>
          </a:p>
          <a:p>
            <a:pPr lvl="1"/>
            <a:r>
              <a:rPr lang="en-US" dirty="0" smtClean="0"/>
              <a:t>Use text sparingly</a:t>
            </a:r>
          </a:p>
          <a:p>
            <a:pPr lvl="1"/>
            <a:r>
              <a:rPr lang="en-US" dirty="0" smtClean="0"/>
              <a:t>Do not use 3-D views</a:t>
            </a:r>
          </a:p>
          <a:p>
            <a:pPr lvl="1"/>
            <a:r>
              <a:rPr lang="en-US" dirty="0" smtClean="0"/>
              <a:t>Avoid noisy fill patterns, line styles, or saturated/bright colors, and borders (except for highlighting values)</a:t>
            </a:r>
          </a:p>
          <a:p>
            <a:pPr lvl="1"/>
            <a:r>
              <a:rPr lang="en-US" dirty="0" smtClean="0"/>
              <a:t>Limit the number tick marks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CDEB-D31A-44DE-8201-1CA5F2F1707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37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Emphasize the most important idea</a:t>
            </a:r>
          </a:p>
          <a:p>
            <a:pPr lvl="2"/>
            <a:r>
              <a:rPr lang="en-US" dirty="0" smtClean="0"/>
              <a:t>put the most important data on the X- or Y-axis and less important data on the color, size or shape.</a:t>
            </a:r>
          </a:p>
          <a:p>
            <a:pPr lvl="2"/>
            <a:r>
              <a:rPr lang="en-US" dirty="0" smtClean="0"/>
              <a:t>Physical position in the easiest to perceive and the most powerful visual property (start at the top left)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Orient your views for legibility</a:t>
            </a:r>
          </a:p>
          <a:p>
            <a:pPr lvl="2"/>
            <a:r>
              <a:rPr lang="en-US" dirty="0" smtClean="0"/>
              <a:t>If you have a view that only has long labels that only fit vertically, try rotating the view.</a:t>
            </a:r>
          </a:p>
          <a:p>
            <a:pPr lvl="2"/>
            <a:r>
              <a:rPr lang="en-US" dirty="0" smtClean="0"/>
              <a:t>Make it easy to compare values, especially when differences in values are small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-Encode</a:t>
            </a:r>
            <a:r>
              <a:rPr lang="en-US" baseline="0" dirty="0" smtClean="0"/>
              <a:t> quantitative data accurately</a:t>
            </a:r>
          </a:p>
          <a:p>
            <a:pPr lvl="1"/>
            <a:r>
              <a:rPr lang="en-US" dirty="0" smtClean="0"/>
              <a:t>Choose the proper axis </a:t>
            </a:r>
          </a:p>
          <a:p>
            <a:pPr lvl="2"/>
            <a:r>
              <a:rPr lang="en-US" dirty="0" smtClean="0"/>
              <a:t>keep them consistent across views</a:t>
            </a:r>
          </a:p>
          <a:p>
            <a:pPr lvl="2"/>
            <a:r>
              <a:rPr lang="en-US" dirty="0" smtClean="0"/>
              <a:t>axis of different lengths can exaggerate slope</a:t>
            </a:r>
          </a:p>
          <a:p>
            <a:pPr lvl="2"/>
            <a:r>
              <a:rPr lang="en-US" dirty="0" smtClean="0"/>
              <a:t>choose the right context (length of time)</a:t>
            </a:r>
          </a:p>
          <a:p>
            <a:pPr lvl="2"/>
            <a:r>
              <a:rPr lang="en-US" dirty="0" smtClean="0"/>
              <a:t>keep intervals consistent</a:t>
            </a:r>
          </a:p>
          <a:p>
            <a:pPr lvl="1"/>
            <a:r>
              <a:rPr lang="en-US" dirty="0" smtClean="0"/>
              <a:t>Using consistent color gradients</a:t>
            </a:r>
          </a:p>
          <a:p>
            <a:r>
              <a:rPr lang="en-US" dirty="0" smtClean="0"/>
              <a:t>Avoid overloading your views</a:t>
            </a:r>
          </a:p>
          <a:p>
            <a:pPr lvl="1"/>
            <a:r>
              <a:rPr lang="en-US" dirty="0" smtClean="0"/>
              <a:t>Too much information can obscure the point</a:t>
            </a:r>
          </a:p>
          <a:p>
            <a:pPr lvl="1"/>
            <a:r>
              <a:rPr lang="en-US" dirty="0" smtClean="0"/>
              <a:t>Instead of stacking many measures and dimensions into one condensed view, break them down into small multiples</a:t>
            </a:r>
          </a:p>
          <a:p>
            <a:pPr lvl="1"/>
            <a:r>
              <a:rPr lang="en-US" dirty="0" smtClean="0"/>
              <a:t>Use text sparingly</a:t>
            </a:r>
          </a:p>
          <a:p>
            <a:pPr lvl="1"/>
            <a:r>
              <a:rPr lang="en-US" dirty="0" smtClean="0"/>
              <a:t>Do not use 3-D views</a:t>
            </a:r>
          </a:p>
          <a:p>
            <a:pPr lvl="1"/>
            <a:r>
              <a:rPr lang="en-US" dirty="0" smtClean="0"/>
              <a:t>Avoid noisy fill patterns, line styles, or saturated/bright colors, and borders (except for highlighting values)</a:t>
            </a:r>
          </a:p>
          <a:p>
            <a:pPr lvl="1"/>
            <a:r>
              <a:rPr lang="en-US" dirty="0" smtClean="0"/>
              <a:t>Limit the number tick marks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CDEB-D31A-44DE-8201-1CA5F2F1707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07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baseline="0" dirty="0" smtClean="0"/>
              <a:t>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CDEB-D31A-44DE-8201-1CA5F2F1707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5147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Emphasize the most important idea</a:t>
            </a:r>
          </a:p>
          <a:p>
            <a:pPr lvl="2"/>
            <a:r>
              <a:rPr lang="en-US" dirty="0" smtClean="0"/>
              <a:t>put the most important data on the X- or Y-axis and less important data on the color, size or shape.</a:t>
            </a:r>
          </a:p>
          <a:p>
            <a:pPr lvl="2"/>
            <a:r>
              <a:rPr lang="en-US" dirty="0" smtClean="0"/>
              <a:t>Physical position in the easiest to perceive and the most powerful visual property (start at the top left)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Orient your views for legibility</a:t>
            </a:r>
          </a:p>
          <a:p>
            <a:pPr lvl="2"/>
            <a:r>
              <a:rPr lang="en-US" dirty="0" smtClean="0"/>
              <a:t>If you have a view that only has long labels that only fit vertically, try rotating the view.</a:t>
            </a:r>
          </a:p>
          <a:p>
            <a:pPr lvl="2"/>
            <a:r>
              <a:rPr lang="en-US" dirty="0" smtClean="0"/>
              <a:t>Make it easy to compare values, especially when differences in values are small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-Encode</a:t>
            </a:r>
            <a:r>
              <a:rPr lang="en-US" baseline="0" dirty="0" smtClean="0"/>
              <a:t> quantitative data accurately</a:t>
            </a:r>
          </a:p>
          <a:p>
            <a:pPr lvl="1"/>
            <a:r>
              <a:rPr lang="en-US" dirty="0" smtClean="0"/>
              <a:t>Choose the proper axis </a:t>
            </a:r>
          </a:p>
          <a:p>
            <a:pPr lvl="2"/>
            <a:r>
              <a:rPr lang="en-US" dirty="0" smtClean="0"/>
              <a:t>keep them consistent across views</a:t>
            </a:r>
          </a:p>
          <a:p>
            <a:pPr lvl="2"/>
            <a:r>
              <a:rPr lang="en-US" dirty="0" smtClean="0"/>
              <a:t>axis of different lengths can exaggerate slope</a:t>
            </a:r>
          </a:p>
          <a:p>
            <a:pPr lvl="2"/>
            <a:r>
              <a:rPr lang="en-US" dirty="0" smtClean="0"/>
              <a:t>choose the right context (length of time)</a:t>
            </a:r>
          </a:p>
          <a:p>
            <a:pPr lvl="2"/>
            <a:r>
              <a:rPr lang="en-US" dirty="0" smtClean="0"/>
              <a:t>keep intervals consistent</a:t>
            </a:r>
          </a:p>
          <a:p>
            <a:pPr lvl="1"/>
            <a:r>
              <a:rPr lang="en-US" dirty="0" smtClean="0"/>
              <a:t>Using consistent color gradients</a:t>
            </a:r>
          </a:p>
          <a:p>
            <a:r>
              <a:rPr lang="en-US" dirty="0" smtClean="0"/>
              <a:t>Avoid overloading your views</a:t>
            </a:r>
          </a:p>
          <a:p>
            <a:pPr lvl="1"/>
            <a:r>
              <a:rPr lang="en-US" dirty="0" smtClean="0"/>
              <a:t>Too much information can obscure the point</a:t>
            </a:r>
          </a:p>
          <a:p>
            <a:pPr lvl="1"/>
            <a:r>
              <a:rPr lang="en-US" dirty="0" smtClean="0"/>
              <a:t>Instead of stacking many measures and dimensions into one condensed view, break them down into small multiples</a:t>
            </a:r>
          </a:p>
          <a:p>
            <a:pPr lvl="1"/>
            <a:r>
              <a:rPr lang="en-US" dirty="0" smtClean="0"/>
              <a:t>Use text sparingly</a:t>
            </a:r>
          </a:p>
          <a:p>
            <a:pPr lvl="1"/>
            <a:r>
              <a:rPr lang="en-US" dirty="0" smtClean="0"/>
              <a:t>Do not use 3-D views</a:t>
            </a:r>
          </a:p>
          <a:p>
            <a:pPr lvl="1"/>
            <a:r>
              <a:rPr lang="en-US" dirty="0" smtClean="0"/>
              <a:t>Avoid noisy fill patterns, line styles, or saturated/bright colors, and borders (except for highlighting values)</a:t>
            </a:r>
          </a:p>
          <a:p>
            <a:pPr lvl="1"/>
            <a:r>
              <a:rPr lang="en-US" dirty="0" smtClean="0"/>
              <a:t>Limit the number tick marks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CDEB-D31A-44DE-8201-1CA5F2F1707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1037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Emphasize the most important idea</a:t>
            </a:r>
          </a:p>
          <a:p>
            <a:pPr lvl="2"/>
            <a:r>
              <a:rPr lang="en-US" dirty="0" smtClean="0"/>
              <a:t>put the most important data on the X- or Y-axis and less important data on the color, size or shape.</a:t>
            </a:r>
          </a:p>
          <a:p>
            <a:pPr lvl="2"/>
            <a:r>
              <a:rPr lang="en-US" dirty="0" smtClean="0"/>
              <a:t>Physical position in the easiest to perceive and the most powerful visual property (start at the top left)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Orient your views for legibility</a:t>
            </a:r>
          </a:p>
          <a:p>
            <a:pPr lvl="2"/>
            <a:r>
              <a:rPr lang="en-US" dirty="0" smtClean="0"/>
              <a:t>If you have a view that only has long labels that only fit vertically, try rotating the view.</a:t>
            </a:r>
          </a:p>
          <a:p>
            <a:pPr lvl="2"/>
            <a:r>
              <a:rPr lang="en-US" dirty="0" smtClean="0"/>
              <a:t>Make it easy to compare values, especially when differences in values are small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-Encode</a:t>
            </a:r>
            <a:r>
              <a:rPr lang="en-US" baseline="0" dirty="0" smtClean="0"/>
              <a:t> quantitative data accurately</a:t>
            </a:r>
          </a:p>
          <a:p>
            <a:pPr lvl="1"/>
            <a:r>
              <a:rPr lang="en-US" dirty="0" smtClean="0"/>
              <a:t>Choose the proper axis </a:t>
            </a:r>
          </a:p>
          <a:p>
            <a:pPr lvl="2"/>
            <a:r>
              <a:rPr lang="en-US" dirty="0" smtClean="0"/>
              <a:t>keep them consistent across views</a:t>
            </a:r>
          </a:p>
          <a:p>
            <a:pPr lvl="2"/>
            <a:r>
              <a:rPr lang="en-US" dirty="0" smtClean="0"/>
              <a:t>axis of different lengths can exaggerate slope</a:t>
            </a:r>
          </a:p>
          <a:p>
            <a:pPr lvl="2"/>
            <a:r>
              <a:rPr lang="en-US" dirty="0" smtClean="0"/>
              <a:t>choose the right context (length of time)</a:t>
            </a:r>
          </a:p>
          <a:p>
            <a:pPr lvl="2"/>
            <a:r>
              <a:rPr lang="en-US" dirty="0" smtClean="0"/>
              <a:t>keep intervals consistent</a:t>
            </a:r>
          </a:p>
          <a:p>
            <a:pPr lvl="1"/>
            <a:r>
              <a:rPr lang="en-US" dirty="0" smtClean="0"/>
              <a:t>Using consistent color gradients</a:t>
            </a:r>
          </a:p>
          <a:p>
            <a:r>
              <a:rPr lang="en-US" dirty="0" smtClean="0"/>
              <a:t>Avoid overloading your views</a:t>
            </a:r>
          </a:p>
          <a:p>
            <a:pPr lvl="1"/>
            <a:r>
              <a:rPr lang="en-US" dirty="0" smtClean="0"/>
              <a:t>Too much information can obscure the point</a:t>
            </a:r>
          </a:p>
          <a:p>
            <a:pPr lvl="1"/>
            <a:r>
              <a:rPr lang="en-US" dirty="0" smtClean="0"/>
              <a:t>Instead of stacking many measures and dimensions into one condensed view, break them down into small multiples</a:t>
            </a:r>
          </a:p>
          <a:p>
            <a:pPr lvl="1"/>
            <a:r>
              <a:rPr lang="en-US" dirty="0" smtClean="0"/>
              <a:t>Use text sparingly</a:t>
            </a:r>
          </a:p>
          <a:p>
            <a:pPr lvl="1"/>
            <a:r>
              <a:rPr lang="en-US" dirty="0" smtClean="0"/>
              <a:t>Do not use 3-D views</a:t>
            </a:r>
          </a:p>
          <a:p>
            <a:pPr lvl="1"/>
            <a:r>
              <a:rPr lang="en-US" dirty="0" smtClean="0"/>
              <a:t>Avoid noisy fill patterns, line styles, or saturated/bright colors, and borders (except for highlighting values)</a:t>
            </a:r>
          </a:p>
          <a:p>
            <a:pPr lvl="1"/>
            <a:r>
              <a:rPr lang="en-US" dirty="0" smtClean="0"/>
              <a:t>Limit the number tick marks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CDEB-D31A-44DE-8201-1CA5F2F1707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0035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Emphasize the most important idea</a:t>
            </a:r>
          </a:p>
          <a:p>
            <a:pPr lvl="2"/>
            <a:r>
              <a:rPr lang="en-US" dirty="0" smtClean="0"/>
              <a:t>put the most important data on the X- or Y-axis and less important data on the color, size or shape.</a:t>
            </a:r>
          </a:p>
          <a:p>
            <a:pPr lvl="2"/>
            <a:r>
              <a:rPr lang="en-US" dirty="0" smtClean="0"/>
              <a:t>Physical position in the easiest to perceive and the most powerful visual property (start at the top left)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Orient your views for legibility</a:t>
            </a:r>
          </a:p>
          <a:p>
            <a:pPr lvl="2"/>
            <a:r>
              <a:rPr lang="en-US" dirty="0" smtClean="0"/>
              <a:t>If you have a view that only has long labels that only fit vertically, try rotating the view.</a:t>
            </a:r>
          </a:p>
          <a:p>
            <a:pPr lvl="2"/>
            <a:r>
              <a:rPr lang="en-US" dirty="0" smtClean="0"/>
              <a:t>Make it easy to compare values, especially when differences in values are small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-Encode</a:t>
            </a:r>
            <a:r>
              <a:rPr lang="en-US" baseline="0" dirty="0" smtClean="0"/>
              <a:t> quantitative data accurately</a:t>
            </a:r>
          </a:p>
          <a:p>
            <a:pPr lvl="1"/>
            <a:r>
              <a:rPr lang="en-US" dirty="0" smtClean="0"/>
              <a:t>Choose the proper axis </a:t>
            </a:r>
          </a:p>
          <a:p>
            <a:pPr lvl="2"/>
            <a:r>
              <a:rPr lang="en-US" dirty="0" smtClean="0"/>
              <a:t>keep them consistent across views</a:t>
            </a:r>
          </a:p>
          <a:p>
            <a:pPr lvl="2"/>
            <a:r>
              <a:rPr lang="en-US" dirty="0" smtClean="0"/>
              <a:t>axis of different lengths can exaggerate slope</a:t>
            </a:r>
          </a:p>
          <a:p>
            <a:pPr lvl="2"/>
            <a:r>
              <a:rPr lang="en-US" dirty="0" smtClean="0"/>
              <a:t>choose the right context (length of time)</a:t>
            </a:r>
          </a:p>
          <a:p>
            <a:pPr lvl="2"/>
            <a:r>
              <a:rPr lang="en-US" dirty="0" smtClean="0"/>
              <a:t>keep intervals consistent</a:t>
            </a:r>
          </a:p>
          <a:p>
            <a:pPr lvl="1"/>
            <a:r>
              <a:rPr lang="en-US" dirty="0" smtClean="0"/>
              <a:t>Using consistent color gradients</a:t>
            </a:r>
          </a:p>
          <a:p>
            <a:r>
              <a:rPr lang="en-US" dirty="0" smtClean="0"/>
              <a:t>Avoid overloading your views</a:t>
            </a:r>
          </a:p>
          <a:p>
            <a:pPr lvl="1"/>
            <a:r>
              <a:rPr lang="en-US" dirty="0" smtClean="0"/>
              <a:t>Too much information can obscure the point</a:t>
            </a:r>
          </a:p>
          <a:p>
            <a:pPr lvl="1"/>
            <a:r>
              <a:rPr lang="en-US" dirty="0" smtClean="0"/>
              <a:t>Instead of stacking many measures and dimensions into one condensed view, break them down into small multiples</a:t>
            </a:r>
          </a:p>
          <a:p>
            <a:pPr lvl="1"/>
            <a:r>
              <a:rPr lang="en-US" dirty="0" smtClean="0"/>
              <a:t>Use text sparingly</a:t>
            </a:r>
          </a:p>
          <a:p>
            <a:pPr lvl="1"/>
            <a:r>
              <a:rPr lang="en-US" dirty="0" smtClean="0"/>
              <a:t>Do not use 3-D views</a:t>
            </a:r>
          </a:p>
          <a:p>
            <a:pPr lvl="1"/>
            <a:r>
              <a:rPr lang="en-US" dirty="0" smtClean="0"/>
              <a:t>Avoid noisy fill patterns, line styles, or saturated/bright colors, and borders (except for highlighting values)</a:t>
            </a:r>
          </a:p>
          <a:p>
            <a:pPr lvl="1"/>
            <a:r>
              <a:rPr lang="en-US" dirty="0" smtClean="0"/>
              <a:t>Limit the number tick marks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CDEB-D31A-44DE-8201-1CA5F2F1707D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9127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Emphasize the most important idea</a:t>
            </a:r>
          </a:p>
          <a:p>
            <a:pPr lvl="2"/>
            <a:r>
              <a:rPr lang="en-US" dirty="0" smtClean="0"/>
              <a:t>put the most important data on the X- or Y-axis and less important data on the color, size or shape.</a:t>
            </a:r>
          </a:p>
          <a:p>
            <a:pPr lvl="2"/>
            <a:r>
              <a:rPr lang="en-US" dirty="0" smtClean="0"/>
              <a:t>Physical position in the easiest to perceive and the most powerful visual property (start at the top left)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Orient your views for legibility</a:t>
            </a:r>
          </a:p>
          <a:p>
            <a:pPr lvl="2"/>
            <a:r>
              <a:rPr lang="en-US" dirty="0" smtClean="0"/>
              <a:t>If you have a view that only has long labels that only fit vertically, try rotating the view.</a:t>
            </a:r>
          </a:p>
          <a:p>
            <a:pPr lvl="2"/>
            <a:r>
              <a:rPr lang="en-US" dirty="0" smtClean="0"/>
              <a:t>Make it easy to compare values, especially when differences in values are small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-Encode</a:t>
            </a:r>
            <a:r>
              <a:rPr lang="en-US" baseline="0" dirty="0" smtClean="0"/>
              <a:t> quantitative data accurately</a:t>
            </a:r>
          </a:p>
          <a:p>
            <a:pPr lvl="1"/>
            <a:r>
              <a:rPr lang="en-US" dirty="0" smtClean="0"/>
              <a:t>Choose the proper axis </a:t>
            </a:r>
          </a:p>
          <a:p>
            <a:pPr lvl="2"/>
            <a:r>
              <a:rPr lang="en-US" dirty="0" smtClean="0"/>
              <a:t>keep them consistent across views</a:t>
            </a:r>
          </a:p>
          <a:p>
            <a:pPr lvl="2"/>
            <a:r>
              <a:rPr lang="en-US" dirty="0" smtClean="0"/>
              <a:t>axis of different lengths can exaggerate slope</a:t>
            </a:r>
          </a:p>
          <a:p>
            <a:pPr lvl="2"/>
            <a:r>
              <a:rPr lang="en-US" dirty="0" smtClean="0"/>
              <a:t>choose the right context (length of time)</a:t>
            </a:r>
          </a:p>
          <a:p>
            <a:pPr lvl="2"/>
            <a:r>
              <a:rPr lang="en-US" dirty="0" smtClean="0"/>
              <a:t>keep intervals consistent</a:t>
            </a:r>
          </a:p>
          <a:p>
            <a:pPr lvl="1"/>
            <a:r>
              <a:rPr lang="en-US" dirty="0" smtClean="0"/>
              <a:t>Using consistent color gradients</a:t>
            </a:r>
          </a:p>
          <a:p>
            <a:r>
              <a:rPr lang="en-US" dirty="0" smtClean="0"/>
              <a:t>Avoid overloading your views</a:t>
            </a:r>
          </a:p>
          <a:p>
            <a:pPr lvl="1"/>
            <a:r>
              <a:rPr lang="en-US" dirty="0" smtClean="0"/>
              <a:t>Too much information can obscure the point</a:t>
            </a:r>
          </a:p>
          <a:p>
            <a:pPr lvl="1"/>
            <a:r>
              <a:rPr lang="en-US" dirty="0" smtClean="0"/>
              <a:t>Instead of stacking many measures and dimensions into one condensed view, break them down into small multiples</a:t>
            </a:r>
          </a:p>
          <a:p>
            <a:pPr lvl="1"/>
            <a:r>
              <a:rPr lang="en-US" dirty="0" smtClean="0"/>
              <a:t>Use text sparingly</a:t>
            </a:r>
          </a:p>
          <a:p>
            <a:pPr lvl="1"/>
            <a:r>
              <a:rPr lang="en-US" dirty="0" smtClean="0"/>
              <a:t>Do not use 3-D views</a:t>
            </a:r>
          </a:p>
          <a:p>
            <a:pPr lvl="1"/>
            <a:r>
              <a:rPr lang="en-US" dirty="0" smtClean="0"/>
              <a:t>Avoid noisy fill patterns, line styles, or saturated/bright colors, and borders (except for highlighting values)</a:t>
            </a:r>
          </a:p>
          <a:p>
            <a:pPr lvl="1"/>
            <a:r>
              <a:rPr lang="en-US" dirty="0" smtClean="0"/>
              <a:t>Limit the number tick marks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CDEB-D31A-44DE-8201-1CA5F2F1707D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520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Emphasize the most important idea</a:t>
            </a:r>
          </a:p>
          <a:p>
            <a:pPr lvl="2"/>
            <a:r>
              <a:rPr lang="en-US" dirty="0" smtClean="0"/>
              <a:t>put the most important data on the X- or Y-axis and less important data on the color, size or shape.</a:t>
            </a:r>
          </a:p>
          <a:p>
            <a:pPr lvl="2"/>
            <a:r>
              <a:rPr lang="en-US" dirty="0" smtClean="0"/>
              <a:t>Physical position in the easiest to perceive and the most powerful visual property (start at the top left)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Orient your views for legibility</a:t>
            </a:r>
          </a:p>
          <a:p>
            <a:pPr lvl="2"/>
            <a:r>
              <a:rPr lang="en-US" dirty="0" smtClean="0"/>
              <a:t>If you have a view that only has long labels that only fit vertically, try rotating the view.</a:t>
            </a:r>
          </a:p>
          <a:p>
            <a:pPr lvl="2"/>
            <a:r>
              <a:rPr lang="en-US" dirty="0" smtClean="0"/>
              <a:t>Make it easy to compare values, especially when differences in values are small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-Encode</a:t>
            </a:r>
            <a:r>
              <a:rPr lang="en-US" baseline="0" dirty="0" smtClean="0"/>
              <a:t> quantitative data accurately</a:t>
            </a:r>
          </a:p>
          <a:p>
            <a:pPr lvl="1"/>
            <a:r>
              <a:rPr lang="en-US" dirty="0" smtClean="0"/>
              <a:t>Choose the proper axis </a:t>
            </a:r>
          </a:p>
          <a:p>
            <a:pPr lvl="2"/>
            <a:r>
              <a:rPr lang="en-US" dirty="0" smtClean="0"/>
              <a:t>keep them consistent across views</a:t>
            </a:r>
          </a:p>
          <a:p>
            <a:pPr lvl="2"/>
            <a:r>
              <a:rPr lang="en-US" dirty="0" smtClean="0"/>
              <a:t>axis of different lengths can exaggerate slope</a:t>
            </a:r>
          </a:p>
          <a:p>
            <a:pPr lvl="2"/>
            <a:r>
              <a:rPr lang="en-US" dirty="0" smtClean="0"/>
              <a:t>choose the right context (length of time)</a:t>
            </a:r>
          </a:p>
          <a:p>
            <a:pPr lvl="2"/>
            <a:r>
              <a:rPr lang="en-US" dirty="0" smtClean="0"/>
              <a:t>keep intervals consistent</a:t>
            </a:r>
          </a:p>
          <a:p>
            <a:pPr lvl="1"/>
            <a:r>
              <a:rPr lang="en-US" dirty="0" smtClean="0"/>
              <a:t>Using consistent color gradients</a:t>
            </a:r>
          </a:p>
          <a:p>
            <a:r>
              <a:rPr lang="en-US" dirty="0" smtClean="0"/>
              <a:t>Avoid overloading your views</a:t>
            </a:r>
          </a:p>
          <a:p>
            <a:pPr lvl="1"/>
            <a:r>
              <a:rPr lang="en-US" dirty="0" smtClean="0"/>
              <a:t>Too much information can obscure the point</a:t>
            </a:r>
          </a:p>
          <a:p>
            <a:pPr lvl="1"/>
            <a:r>
              <a:rPr lang="en-US" dirty="0" smtClean="0"/>
              <a:t>Instead of stacking many measures and dimensions into one condensed view, break them down into small multiples</a:t>
            </a:r>
          </a:p>
          <a:p>
            <a:pPr lvl="1"/>
            <a:r>
              <a:rPr lang="en-US" dirty="0" smtClean="0"/>
              <a:t>Use text sparingly</a:t>
            </a:r>
          </a:p>
          <a:p>
            <a:pPr lvl="1"/>
            <a:r>
              <a:rPr lang="en-US" dirty="0" smtClean="0"/>
              <a:t>Do not use 3-D views</a:t>
            </a:r>
          </a:p>
          <a:p>
            <a:pPr lvl="1"/>
            <a:r>
              <a:rPr lang="en-US" dirty="0" smtClean="0"/>
              <a:t>Avoid noisy fill patterns, line styles, or saturated/bright colors, and borders (except for highlighting values)</a:t>
            </a:r>
          </a:p>
          <a:p>
            <a:pPr lvl="1"/>
            <a:r>
              <a:rPr lang="en-US" dirty="0" smtClean="0"/>
              <a:t>Limit the number tick marks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CDEB-D31A-44DE-8201-1CA5F2F1707D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2730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CDEB-D31A-44DE-8201-1CA5F2F1707D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7174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CDEB-D31A-44DE-8201-1CA5F2F1707D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68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Jen Underwood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Business Intelligence and Predictive Analytics at Impact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Analytix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April 10, 2013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CDEB-D31A-44DE-8201-1CA5F2F170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79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Jen Underwood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Business Intelligence and Predictive Analytics at Impact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Analytix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April 10, 2013</a:t>
            </a:r>
          </a:p>
          <a:p>
            <a:endParaRPr lang="en-US" dirty="0" smtClean="0"/>
          </a:p>
          <a:p>
            <a:r>
              <a:rPr lang="en-US" dirty="0" smtClean="0"/>
              <a:t>Exploratory</a:t>
            </a:r>
            <a:r>
              <a:rPr lang="en-US" baseline="0" dirty="0" smtClean="0"/>
              <a:t> for live reporting-attendance, also grades</a:t>
            </a:r>
          </a:p>
          <a:p>
            <a:r>
              <a:rPr lang="en-US" baseline="0" dirty="0" smtClean="0"/>
              <a:t>Explanatory for period reporting-End of window test scores, grades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CDEB-D31A-44DE-8201-1CA5F2F170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8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insights</a:t>
            </a:r>
            <a:r>
              <a:rPr lang="en-US" baseline="0" dirty="0" smtClean="0"/>
              <a:t> can be easily drawn from this table?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CDEB-D31A-44DE-8201-1CA5F2F1707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388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insights can be easily</a:t>
            </a:r>
            <a:r>
              <a:rPr lang="en-US" baseline="0" dirty="0" smtClean="0"/>
              <a:t> drawn from this visualization?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CDEB-D31A-44DE-8201-1CA5F2F1707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61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CDEB-D31A-44DE-8201-1CA5F2F1707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66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Audience:</a:t>
            </a:r>
          </a:p>
          <a:p>
            <a:r>
              <a:rPr lang="en-US" b="1" dirty="0" smtClean="0"/>
              <a:t>Role:</a:t>
            </a:r>
            <a:r>
              <a:rPr lang="en-US" b="1" baseline="0" dirty="0" smtClean="0"/>
              <a:t> </a:t>
            </a:r>
            <a:r>
              <a:rPr lang="en-US" b="0" dirty="0" smtClean="0"/>
              <a:t>what</a:t>
            </a:r>
            <a:r>
              <a:rPr lang="en-US" dirty="0" smtClean="0"/>
              <a:t> decisions do</a:t>
            </a:r>
            <a:r>
              <a:rPr lang="en-US" baseline="0" dirty="0" smtClean="0"/>
              <a:t> they make? What questions do they need answered?</a:t>
            </a:r>
            <a:endParaRPr lang="en-US" dirty="0" smtClean="0"/>
          </a:p>
          <a:p>
            <a:r>
              <a:rPr lang="en-US" b="1" dirty="0" smtClean="0"/>
              <a:t>work</a:t>
            </a:r>
            <a:r>
              <a:rPr lang="en-US" b="1" baseline="0" dirty="0" smtClean="0"/>
              <a:t> flow: </a:t>
            </a:r>
            <a:r>
              <a:rPr lang="en-US" b="0" baseline="0" dirty="0" smtClean="0"/>
              <a:t>in</a:t>
            </a:r>
            <a:r>
              <a:rPr lang="en-US" baseline="0" dirty="0" smtClean="0"/>
              <a:t> what context will it be used? What information is needed regularly? How much time do they have?</a:t>
            </a:r>
          </a:p>
          <a:p>
            <a:r>
              <a:rPr lang="en-US" b="1" baseline="0" dirty="0" smtClean="0"/>
              <a:t>Comfort and skills: </a:t>
            </a:r>
            <a:r>
              <a:rPr lang="en-US" b="0" baseline="0" dirty="0" smtClean="0"/>
              <a:t>how sophisticated are they with using the data? Do they enjoy digging into the numbers?</a:t>
            </a:r>
          </a:p>
          <a:p>
            <a:r>
              <a:rPr lang="en-US" b="1" baseline="0" dirty="0" smtClean="0"/>
              <a:t>Business and data expertise: </a:t>
            </a:r>
            <a:r>
              <a:rPr lang="en-US" b="0" baseline="0" dirty="0" smtClean="0"/>
              <a:t>How familiar are they with the metrics? Do they understand where the data comes from? Are they familiar with the organization and terminology?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special </a:t>
            </a:r>
            <a:r>
              <a:rPr lang="en-US" dirty="0" err="1" smtClean="0"/>
              <a:t>ed</a:t>
            </a:r>
            <a:r>
              <a:rPr lang="en-US" dirty="0" smtClean="0"/>
              <a:t> team wants to close</a:t>
            </a:r>
            <a:r>
              <a:rPr lang="en-US" baseline="0" dirty="0" smtClean="0"/>
              <a:t> the achievement gap between special </a:t>
            </a:r>
            <a:r>
              <a:rPr lang="en-US" baseline="0" dirty="0" err="1" smtClean="0"/>
              <a:t>ed</a:t>
            </a:r>
            <a:r>
              <a:rPr lang="en-US" baseline="0" dirty="0" smtClean="0"/>
              <a:t> and gen </a:t>
            </a:r>
            <a:r>
              <a:rPr lang="en-US" baseline="0" dirty="0" err="1" smtClean="0"/>
              <a:t>ed</a:t>
            </a:r>
            <a:r>
              <a:rPr lang="en-US" baseline="0" dirty="0" smtClean="0"/>
              <a:t> students. How can you help inform their decision making and planning?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can we use blended learning platforms effectively?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CDEB-D31A-44DE-8201-1CA5F2F170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66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A1D2FC8-F688-44F7-83AF-8FB3EFBEC4A6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7731-5E76-4E80-8F3E-AA8C315AF3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48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2FC8-F688-44F7-83AF-8FB3EFBEC4A6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7731-5E76-4E80-8F3E-AA8C315AF3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75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2FC8-F688-44F7-83AF-8FB3EFBEC4A6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7731-5E76-4E80-8F3E-AA8C315AF3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198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82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2FC8-F688-44F7-83AF-8FB3EFBEC4A6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7731-5E76-4E80-8F3E-AA8C315AF3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5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2FC8-F688-44F7-83AF-8FB3EFBEC4A6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7731-5E76-4E80-8F3E-AA8C315AF3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60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2FC8-F688-44F7-83AF-8FB3EFBEC4A6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7731-5E76-4E80-8F3E-AA8C315AF3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48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2FC8-F688-44F7-83AF-8FB3EFBEC4A6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7731-5E76-4E80-8F3E-AA8C315AF3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84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2FC8-F688-44F7-83AF-8FB3EFBEC4A6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7731-5E76-4E80-8F3E-AA8C315AF3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8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2FC8-F688-44F7-83AF-8FB3EFBEC4A6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7731-5E76-4E80-8F3E-AA8C315AF3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8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2FC8-F688-44F7-83AF-8FB3EFBEC4A6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7731-5E76-4E80-8F3E-AA8C315AF3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49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2FC8-F688-44F7-83AF-8FB3EFBEC4A6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7731-5E76-4E80-8F3E-AA8C315AF3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387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A1D2FC8-F688-44F7-83AF-8FB3EFBEC4A6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51E7731-5E76-4E80-8F3E-AA8C315AF3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4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s/gallery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45" y="0"/>
            <a:ext cx="95918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4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9668"/>
            <a:ext cx="12192000" cy="911766"/>
          </a:xfrm>
          <a:prstGeom prst="rect">
            <a:avLst/>
          </a:prstGeom>
          <a:solidFill>
            <a:srgbClr val="1734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669"/>
            <a:ext cx="12192000" cy="911766"/>
          </a:xfrm>
        </p:spPr>
        <p:txBody>
          <a:bodyPr>
            <a:normAutofit/>
          </a:bodyPr>
          <a:lstStyle/>
          <a:p>
            <a:r>
              <a:rPr lang="en-US" sz="4500" dirty="0" smtClean="0">
                <a:solidFill>
                  <a:schemeClr val="bg1"/>
                </a:solidFill>
              </a:rPr>
              <a:t>Identifying Your Purpose</a:t>
            </a:r>
            <a:endParaRPr lang="en-US" sz="45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9511"/>
            <a:ext cx="6587412" cy="382555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b="1" dirty="0" smtClean="0"/>
              <a:t>What questions do you need to answer?</a:t>
            </a:r>
          </a:p>
          <a:p>
            <a:pPr lvl="1">
              <a:lnSpc>
                <a:spcPct val="150000"/>
              </a:lnSpc>
            </a:pPr>
            <a:r>
              <a:rPr lang="en-US" sz="3000" dirty="0"/>
              <a:t>Who is your audience?</a:t>
            </a:r>
          </a:p>
          <a:p>
            <a:pPr lvl="1">
              <a:lnSpc>
                <a:spcPct val="150000"/>
              </a:lnSpc>
            </a:pPr>
            <a:r>
              <a:rPr lang="en-US" sz="3000" dirty="0"/>
              <a:t>What questions do they have?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What action will be taken?</a:t>
            </a:r>
            <a:endParaRPr lang="en-US" sz="30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2" descr="http://www.transformleaders.tv/wp-content/uploads/2012/04/Clear-Sense-Of-Purpo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330" y="2035361"/>
            <a:ext cx="5170441" cy="317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550090"/>
            <a:ext cx="3645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Rebecca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Vichniac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KIPP Data Summit, June 2014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7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9668"/>
            <a:ext cx="12192000" cy="911766"/>
          </a:xfrm>
          <a:prstGeom prst="rect">
            <a:avLst/>
          </a:prstGeom>
          <a:solidFill>
            <a:srgbClr val="1734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315"/>
            <a:ext cx="12192000" cy="911766"/>
          </a:xfrm>
        </p:spPr>
        <p:txBody>
          <a:bodyPr>
            <a:normAutofit/>
          </a:bodyPr>
          <a:lstStyle/>
          <a:p>
            <a:r>
              <a:rPr lang="en-US" sz="4500" dirty="0" smtClean="0">
                <a:solidFill>
                  <a:schemeClr val="bg1"/>
                </a:solidFill>
              </a:rPr>
              <a:t>Identifying Your Purpose: Who is your audience</a:t>
            </a:r>
            <a:endParaRPr lang="en-US" sz="45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302" y="1693728"/>
            <a:ext cx="11215396" cy="4273421"/>
          </a:xfrm>
        </p:spPr>
        <p:txBody>
          <a:bodyPr>
            <a:noAutofit/>
          </a:bodyPr>
          <a:lstStyle/>
          <a:p>
            <a:r>
              <a:rPr lang="en-US" sz="3000" b="1" dirty="0"/>
              <a:t>Role: </a:t>
            </a:r>
            <a:r>
              <a:rPr lang="en-US" sz="3000" dirty="0"/>
              <a:t>what decisions do they make? What questions do they need answered?</a:t>
            </a:r>
          </a:p>
          <a:p>
            <a:r>
              <a:rPr lang="en-US" sz="3000" b="1" dirty="0"/>
              <a:t>W</a:t>
            </a:r>
            <a:r>
              <a:rPr lang="en-US" sz="3000" b="1" dirty="0" smtClean="0"/>
              <a:t>ork </a:t>
            </a:r>
            <a:r>
              <a:rPr lang="en-US" sz="3000" b="1" dirty="0"/>
              <a:t>flow: </a:t>
            </a:r>
            <a:r>
              <a:rPr lang="en-US" sz="3000" dirty="0"/>
              <a:t>in what context will it be used? What information is needed regularly? How much time do they have?</a:t>
            </a:r>
          </a:p>
          <a:p>
            <a:r>
              <a:rPr lang="en-US" sz="3000" b="1" dirty="0"/>
              <a:t>Comfort and skills: </a:t>
            </a:r>
            <a:r>
              <a:rPr lang="en-US" sz="3000" dirty="0"/>
              <a:t>how sophisticated are they with using the data? Do they enjoy digging into the numbers?</a:t>
            </a:r>
          </a:p>
          <a:p>
            <a:r>
              <a:rPr lang="en-US" sz="3000" b="1" dirty="0"/>
              <a:t>Business and data expertise: </a:t>
            </a:r>
            <a:r>
              <a:rPr lang="en-US" sz="3000" dirty="0"/>
              <a:t>How familiar are they with the metrics? Do they understand where the data comes from? Are they familiar with the organization and terminology?</a:t>
            </a:r>
            <a:endParaRPr lang="en-US" sz="3000" b="1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50090"/>
            <a:ext cx="3645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Rebecca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Vichniac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KIPP Data Summit, June 2014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67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07957"/>
            <a:ext cx="12192000" cy="2646948"/>
          </a:xfrm>
          <a:prstGeom prst="rect">
            <a:avLst/>
          </a:prstGeom>
          <a:solidFill>
            <a:srgbClr val="1734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507957"/>
            <a:ext cx="12192000" cy="2646947"/>
          </a:xfrm>
        </p:spPr>
        <p:txBody>
          <a:bodyPr>
            <a:normAutofit/>
          </a:bodyPr>
          <a:lstStyle/>
          <a:p>
            <a:pPr algn="ctr"/>
            <a:r>
              <a:rPr lang="en-US" sz="7500" dirty="0" smtClean="0">
                <a:solidFill>
                  <a:schemeClr val="bg1"/>
                </a:solidFill>
              </a:rPr>
              <a:t>Activity 1: Identifying Your Purpose</a:t>
            </a:r>
            <a:endParaRPr lang="en-US" sz="7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9668"/>
            <a:ext cx="12192000" cy="911766"/>
          </a:xfrm>
          <a:prstGeom prst="rect">
            <a:avLst/>
          </a:prstGeom>
          <a:solidFill>
            <a:srgbClr val="1734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669"/>
            <a:ext cx="12192000" cy="911766"/>
          </a:xfrm>
        </p:spPr>
        <p:txBody>
          <a:bodyPr>
            <a:normAutofit/>
          </a:bodyPr>
          <a:lstStyle/>
          <a:p>
            <a:r>
              <a:rPr lang="en-US" sz="4500" dirty="0" smtClean="0">
                <a:solidFill>
                  <a:schemeClr val="bg1"/>
                </a:solidFill>
              </a:rPr>
              <a:t>Choosing The Right Metrics</a:t>
            </a:r>
            <a:endParaRPr lang="en-US" sz="45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leadliaison.com/wp-content/uploads/2013/07/marketing-automation-metric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00" y="2242941"/>
            <a:ext cx="10613799" cy="346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3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9668"/>
            <a:ext cx="12192000" cy="911766"/>
          </a:xfrm>
          <a:prstGeom prst="rect">
            <a:avLst/>
          </a:prstGeom>
          <a:solidFill>
            <a:srgbClr val="1734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669"/>
            <a:ext cx="12192000" cy="911766"/>
          </a:xfrm>
        </p:spPr>
        <p:txBody>
          <a:bodyPr>
            <a:normAutofit/>
          </a:bodyPr>
          <a:lstStyle/>
          <a:p>
            <a:r>
              <a:rPr lang="en-US" sz="4500" dirty="0" smtClean="0">
                <a:solidFill>
                  <a:schemeClr val="bg1"/>
                </a:solidFill>
              </a:rPr>
              <a:t>Choosing The Right Metrics: </a:t>
            </a:r>
            <a:r>
              <a:rPr lang="en-US" sz="4500" b="1" dirty="0" smtClean="0">
                <a:solidFill>
                  <a:schemeClr val="bg1"/>
                </a:solidFill>
              </a:rPr>
              <a:t>What Is A Metric?</a:t>
            </a:r>
            <a:endParaRPr lang="en-US" sz="45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rotflpictures.com/wp-content/uploads/2012/07/just-some-statistics-oh-wait-funny-picture-241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119" y="1540059"/>
            <a:ext cx="5675761" cy="531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8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9668"/>
            <a:ext cx="12192000" cy="911766"/>
          </a:xfrm>
          <a:prstGeom prst="rect">
            <a:avLst/>
          </a:prstGeom>
          <a:solidFill>
            <a:srgbClr val="1734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669"/>
            <a:ext cx="12192000" cy="911766"/>
          </a:xfrm>
        </p:spPr>
        <p:txBody>
          <a:bodyPr>
            <a:normAutofit/>
          </a:bodyPr>
          <a:lstStyle/>
          <a:p>
            <a:r>
              <a:rPr lang="en-US" sz="4500" dirty="0" smtClean="0">
                <a:solidFill>
                  <a:schemeClr val="bg1"/>
                </a:solidFill>
              </a:rPr>
              <a:t>Choosing The Right Metrics: </a:t>
            </a:r>
            <a:r>
              <a:rPr lang="en-US" sz="4500" b="1" dirty="0" smtClean="0">
                <a:solidFill>
                  <a:schemeClr val="bg1"/>
                </a:solidFill>
              </a:rPr>
              <a:t>What Is A Metric?</a:t>
            </a:r>
            <a:endParaRPr lang="en-US" sz="45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Statistics about statis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1434"/>
            <a:ext cx="12192000" cy="5736566"/>
          </a:xfrm>
          <a:prstGeom prst="rect">
            <a:avLst/>
          </a:prstGeom>
          <a:solidFill>
            <a:schemeClr val="accent1"/>
          </a:solidFill>
          <a:extLst/>
        </p:spPr>
      </p:pic>
    </p:spTree>
    <p:extLst>
      <p:ext uri="{BB962C8B-B14F-4D97-AF65-F5344CB8AC3E}">
        <p14:creationId xmlns:p14="http://schemas.microsoft.com/office/powerpoint/2010/main" val="397484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6565274" y="1343450"/>
            <a:ext cx="5143087" cy="514308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4" name="Rectangle 3"/>
          <p:cNvSpPr/>
          <p:nvPr/>
        </p:nvSpPr>
        <p:spPr>
          <a:xfrm>
            <a:off x="0" y="177726"/>
            <a:ext cx="12192000" cy="911766"/>
          </a:xfrm>
          <a:prstGeom prst="rect">
            <a:avLst/>
          </a:prstGeom>
          <a:solidFill>
            <a:srgbClr val="1734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669"/>
            <a:ext cx="12192000" cy="911766"/>
          </a:xfrm>
        </p:spPr>
        <p:txBody>
          <a:bodyPr>
            <a:normAutofit/>
          </a:bodyPr>
          <a:lstStyle/>
          <a:p>
            <a:r>
              <a:rPr lang="en-US" sz="4500" dirty="0" smtClean="0">
                <a:solidFill>
                  <a:schemeClr val="bg1"/>
                </a:solidFill>
              </a:rPr>
              <a:t>Choosing the right metric</a:t>
            </a:r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865590" y="2663307"/>
            <a:ext cx="4542453" cy="382323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Align to organizational mission or strategy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Identify specific, quantifiable outputs/outcomes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Establish targets against which results can be evaluated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941870490"/>
              </p:ext>
            </p:extLst>
          </p:nvPr>
        </p:nvGraphicFramePr>
        <p:xfrm>
          <a:off x="-575388" y="1377711"/>
          <a:ext cx="7221894" cy="514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0" y="1261429"/>
            <a:ext cx="186923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Perfect Metric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89758" y="1841817"/>
            <a:ext cx="18941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Actionable</a:t>
            </a:r>
            <a:endParaRPr lang="en-US" sz="30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250302" y="1969315"/>
            <a:ext cx="1796143" cy="172211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33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9668"/>
            <a:ext cx="12192000" cy="911766"/>
          </a:xfrm>
          <a:prstGeom prst="rect">
            <a:avLst/>
          </a:prstGeom>
          <a:solidFill>
            <a:srgbClr val="1734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669"/>
            <a:ext cx="12192000" cy="911765"/>
          </a:xfrm>
        </p:spPr>
        <p:txBody>
          <a:bodyPr>
            <a:normAutofit/>
          </a:bodyPr>
          <a:lstStyle/>
          <a:p>
            <a:r>
              <a:rPr lang="en-US" sz="4500" dirty="0" smtClean="0">
                <a:solidFill>
                  <a:schemeClr val="bg1"/>
                </a:solidFill>
              </a:rPr>
              <a:t>Choosing The Right Metric: </a:t>
            </a:r>
            <a:r>
              <a:rPr lang="en-US" sz="4500" b="1" dirty="0" smtClean="0">
                <a:solidFill>
                  <a:schemeClr val="bg1"/>
                </a:solidFill>
              </a:rPr>
              <a:t>Evaluating Metrics</a:t>
            </a:r>
            <a:endParaRPr lang="en-US" sz="45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20529042"/>
              </p:ext>
            </p:extLst>
          </p:nvPr>
        </p:nvGraphicFramePr>
        <p:xfrm>
          <a:off x="970384" y="1415374"/>
          <a:ext cx="10273824" cy="4948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550090"/>
            <a:ext cx="3645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Rebecca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Vichniac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KIPP Data Summit, June 2014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9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07957"/>
            <a:ext cx="12192000" cy="2646948"/>
          </a:xfrm>
          <a:prstGeom prst="rect">
            <a:avLst/>
          </a:prstGeom>
          <a:solidFill>
            <a:srgbClr val="1734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507957"/>
            <a:ext cx="12192000" cy="2646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500" dirty="0" smtClean="0">
                <a:solidFill>
                  <a:schemeClr val="bg1"/>
                </a:solidFill>
              </a:rPr>
              <a:t>Activity 2: Quantify It</a:t>
            </a:r>
            <a:endParaRPr lang="en-US" sz="7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6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09668"/>
            <a:ext cx="12192000" cy="911766"/>
          </a:xfrm>
          <a:prstGeom prst="rect">
            <a:avLst/>
          </a:prstGeom>
          <a:solidFill>
            <a:srgbClr val="1734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668"/>
            <a:ext cx="12192000" cy="911766"/>
          </a:xfrm>
        </p:spPr>
        <p:txBody>
          <a:bodyPr>
            <a:normAutofit/>
          </a:bodyPr>
          <a:lstStyle/>
          <a:p>
            <a:pPr lvl="0"/>
            <a:r>
              <a:rPr lang="en-US" sz="4500" dirty="0" smtClean="0">
                <a:solidFill>
                  <a:schemeClr val="bg1"/>
                </a:solidFill>
              </a:rPr>
              <a:t>Choosing The Right Chart Type</a:t>
            </a:r>
            <a:endParaRPr lang="en-US" sz="45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14649691"/>
              </p:ext>
            </p:extLst>
          </p:nvPr>
        </p:nvGraphicFramePr>
        <p:xfrm>
          <a:off x="2127380" y="1996751"/>
          <a:ext cx="7931019" cy="4002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229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351229"/>
            <a:ext cx="12169587" cy="5058272"/>
            <a:chOff x="-8577" y="4671220"/>
            <a:chExt cx="8040844" cy="3153732"/>
          </a:xfrm>
        </p:grpSpPr>
        <p:sp>
          <p:nvSpPr>
            <p:cNvPr id="12" name="Isosceles Triangle 11"/>
            <p:cNvSpPr/>
            <p:nvPr/>
          </p:nvSpPr>
          <p:spPr>
            <a:xfrm rot="16200000">
              <a:off x="7367673" y="4883360"/>
              <a:ext cx="876733" cy="45245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8577" y="5752512"/>
              <a:ext cx="8040844" cy="2072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Visualizing Data and Communicating Information</a:t>
              </a:r>
            </a:p>
            <a:p>
              <a:pPr algn="ctr"/>
              <a:r>
                <a:rPr lang="en-US" sz="3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Larry Jerome: Data </a:t>
              </a:r>
              <a:r>
                <a:rPr lang="en-US" sz="3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Architect</a:t>
              </a:r>
              <a:endPara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en-US" sz="3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KIPP DC </a:t>
              </a:r>
              <a:endPara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237918"/>
            <a:ext cx="12192000" cy="935829"/>
            <a:chOff x="0" y="550342"/>
            <a:chExt cx="12192000" cy="935829"/>
          </a:xfrm>
        </p:grpSpPr>
        <p:sp>
          <p:nvSpPr>
            <p:cNvPr id="9" name="Rectangle 8"/>
            <p:cNvSpPr/>
            <p:nvPr/>
          </p:nvSpPr>
          <p:spPr>
            <a:xfrm>
              <a:off x="0" y="574405"/>
              <a:ext cx="12192000" cy="911766"/>
            </a:xfrm>
            <a:prstGeom prst="rect">
              <a:avLst/>
            </a:prstGeom>
            <a:solidFill>
              <a:srgbClr val="17345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0" y="550342"/>
              <a:ext cx="12192000" cy="935829"/>
              <a:chOff x="0" y="550342"/>
              <a:chExt cx="12192000" cy="935829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0" y="1486171"/>
                <a:ext cx="12192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0" y="550342"/>
                <a:ext cx="12192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2452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09668"/>
            <a:ext cx="12192000" cy="911766"/>
          </a:xfrm>
          <a:prstGeom prst="rect">
            <a:avLst/>
          </a:prstGeom>
          <a:solidFill>
            <a:srgbClr val="1734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668"/>
            <a:ext cx="12192000" cy="911766"/>
          </a:xfrm>
        </p:spPr>
        <p:txBody>
          <a:bodyPr>
            <a:normAutofit/>
          </a:bodyPr>
          <a:lstStyle/>
          <a:p>
            <a:pPr lvl="0"/>
            <a:r>
              <a:rPr lang="en-US" sz="4500" dirty="0" smtClean="0">
                <a:solidFill>
                  <a:schemeClr val="bg1"/>
                </a:solidFill>
              </a:rPr>
              <a:t>Choosing The Right Chart Type</a:t>
            </a:r>
            <a:endParaRPr lang="en-US" sz="45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443538"/>
            <a:ext cx="716280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0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09668"/>
            <a:ext cx="12192000" cy="911766"/>
          </a:xfrm>
          <a:prstGeom prst="rect">
            <a:avLst/>
          </a:prstGeom>
          <a:solidFill>
            <a:srgbClr val="1734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669"/>
            <a:ext cx="12192000" cy="911766"/>
          </a:xfrm>
        </p:spPr>
        <p:txBody>
          <a:bodyPr>
            <a:normAutofit/>
          </a:bodyPr>
          <a:lstStyle/>
          <a:p>
            <a:r>
              <a:rPr lang="en-US" sz="4500" dirty="0" smtClean="0">
                <a:solidFill>
                  <a:schemeClr val="bg1"/>
                </a:solidFill>
              </a:rPr>
              <a:t>Choosing The Right Chart Type: </a:t>
            </a:r>
            <a:r>
              <a:rPr lang="en-US" sz="4500" b="1" dirty="0" smtClean="0">
                <a:solidFill>
                  <a:schemeClr val="bg1"/>
                </a:solidFill>
              </a:rPr>
              <a:t>Comparison</a:t>
            </a:r>
            <a:endParaRPr lang="en-US" sz="45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670" y="2090551"/>
            <a:ext cx="29838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Among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919" y="1377505"/>
            <a:ext cx="5862081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919" y="4229223"/>
            <a:ext cx="5856183" cy="252374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834063" y="2113854"/>
            <a:ext cx="1700463" cy="561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6670" y="4685726"/>
            <a:ext cx="29838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Over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 smtClean="0"/>
          </a:p>
        </p:txBody>
      </p:sp>
      <p:sp>
        <p:nvSpPr>
          <p:cNvPr id="10" name="Right Arrow 9"/>
          <p:cNvSpPr/>
          <p:nvPr/>
        </p:nvSpPr>
        <p:spPr>
          <a:xfrm>
            <a:off x="3834063" y="4768822"/>
            <a:ext cx="1700463" cy="561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09668"/>
            <a:ext cx="12192000" cy="911766"/>
          </a:xfrm>
          <a:prstGeom prst="rect">
            <a:avLst/>
          </a:prstGeom>
          <a:solidFill>
            <a:srgbClr val="1734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669"/>
            <a:ext cx="12192000" cy="911766"/>
          </a:xfrm>
        </p:spPr>
        <p:txBody>
          <a:bodyPr>
            <a:normAutofit/>
          </a:bodyPr>
          <a:lstStyle/>
          <a:p>
            <a:r>
              <a:rPr lang="en-US" sz="4500" dirty="0" smtClean="0">
                <a:solidFill>
                  <a:schemeClr val="bg1"/>
                </a:solidFill>
              </a:rPr>
              <a:t>Choosing The Right Chart Type: </a:t>
            </a:r>
            <a:r>
              <a:rPr lang="en-US" sz="4500" b="1" dirty="0" smtClean="0">
                <a:solidFill>
                  <a:schemeClr val="bg1"/>
                </a:solidFill>
              </a:rPr>
              <a:t>Distribution</a:t>
            </a:r>
            <a:endParaRPr lang="en-US" sz="4500" b="1" dirty="0">
              <a:solidFill>
                <a:schemeClr val="bg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652212" y="2215496"/>
            <a:ext cx="2470484" cy="561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652211" y="5049557"/>
            <a:ext cx="2470485" cy="561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50230" y="2215496"/>
            <a:ext cx="29838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Single Variable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850230" y="4980088"/>
            <a:ext cx="29838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Two (or more)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579" y="1273898"/>
            <a:ext cx="2676525" cy="30003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0004" y="4573057"/>
            <a:ext cx="19431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4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09668"/>
            <a:ext cx="12192000" cy="911766"/>
          </a:xfrm>
          <a:prstGeom prst="rect">
            <a:avLst/>
          </a:prstGeom>
          <a:solidFill>
            <a:srgbClr val="1734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669"/>
            <a:ext cx="12192000" cy="911766"/>
          </a:xfrm>
        </p:spPr>
        <p:txBody>
          <a:bodyPr>
            <a:normAutofit/>
          </a:bodyPr>
          <a:lstStyle/>
          <a:p>
            <a:r>
              <a:rPr lang="en-US" sz="4500" dirty="0" smtClean="0">
                <a:solidFill>
                  <a:schemeClr val="bg1"/>
                </a:solidFill>
              </a:rPr>
              <a:t>Choosing The Right Chart Type: </a:t>
            </a:r>
            <a:r>
              <a:rPr lang="en-US" sz="4500" b="1" dirty="0" smtClean="0">
                <a:solidFill>
                  <a:schemeClr val="bg1"/>
                </a:solidFill>
              </a:rPr>
              <a:t>Composition</a:t>
            </a:r>
            <a:endParaRPr lang="en-US" sz="45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6672" y="1973085"/>
            <a:ext cx="18893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Changing over </a:t>
            </a:r>
            <a:r>
              <a:rPr lang="en-US" sz="3200" dirty="0" smtClean="0"/>
              <a:t>time</a:t>
            </a:r>
            <a:endParaRPr lang="en-US" sz="3200" dirty="0" smtClean="0"/>
          </a:p>
        </p:txBody>
      </p:sp>
      <p:sp>
        <p:nvSpPr>
          <p:cNvPr id="19" name="Right Arrow 18"/>
          <p:cNvSpPr/>
          <p:nvPr/>
        </p:nvSpPr>
        <p:spPr>
          <a:xfrm>
            <a:off x="3178405" y="2102918"/>
            <a:ext cx="1700463" cy="561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56672" y="4628053"/>
            <a:ext cx="1889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Static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 smtClean="0"/>
          </a:p>
        </p:txBody>
      </p:sp>
      <p:sp>
        <p:nvSpPr>
          <p:cNvPr id="21" name="Right Arrow 20"/>
          <p:cNvSpPr/>
          <p:nvPr/>
        </p:nvSpPr>
        <p:spPr>
          <a:xfrm>
            <a:off x="3178404" y="4628747"/>
            <a:ext cx="1700463" cy="561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232" y="1390720"/>
            <a:ext cx="6158035" cy="2275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128079"/>
            <a:ext cx="58197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9668"/>
            <a:ext cx="12192000" cy="911766"/>
          </a:xfrm>
          <a:prstGeom prst="rect">
            <a:avLst/>
          </a:prstGeom>
          <a:solidFill>
            <a:srgbClr val="1734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669"/>
            <a:ext cx="12192000" cy="911766"/>
          </a:xfrm>
        </p:spPr>
        <p:txBody>
          <a:bodyPr>
            <a:normAutofit/>
          </a:bodyPr>
          <a:lstStyle/>
          <a:p>
            <a:r>
              <a:rPr lang="en-US" sz="4500" dirty="0" smtClean="0">
                <a:solidFill>
                  <a:schemeClr val="bg1"/>
                </a:solidFill>
              </a:rPr>
              <a:t>Choosing the right chart type: </a:t>
            </a:r>
            <a:r>
              <a:rPr lang="en-US" sz="4500" b="1" dirty="0" smtClean="0">
                <a:solidFill>
                  <a:schemeClr val="bg1"/>
                </a:solidFill>
              </a:rPr>
              <a:t>Relationship</a:t>
            </a:r>
            <a:endParaRPr lang="en-US" sz="45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829" y="3252171"/>
            <a:ext cx="4346431" cy="12078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 smtClean="0"/>
              <a:t>Comparison of two or more sets of values</a:t>
            </a:r>
          </a:p>
          <a:p>
            <a:endParaRPr lang="en-US" sz="3200" dirty="0" smtClean="0"/>
          </a:p>
          <a:p>
            <a:pPr lvl="3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38" y="1796596"/>
            <a:ext cx="4429824" cy="4599117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5019869" y="3489649"/>
            <a:ext cx="2146041" cy="5971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9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9669"/>
            <a:ext cx="12192000" cy="911766"/>
          </a:xfrm>
          <a:prstGeom prst="rect">
            <a:avLst/>
          </a:prstGeom>
          <a:solidFill>
            <a:srgbClr val="1734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669"/>
            <a:ext cx="12192000" cy="911766"/>
          </a:xfrm>
        </p:spPr>
        <p:txBody>
          <a:bodyPr>
            <a:normAutofit/>
          </a:bodyPr>
          <a:lstStyle/>
          <a:p>
            <a:r>
              <a:rPr lang="en-US" sz="4500" dirty="0" smtClean="0">
                <a:solidFill>
                  <a:schemeClr val="bg1"/>
                </a:solidFill>
              </a:rPr>
              <a:t>Enhancing </a:t>
            </a:r>
            <a:r>
              <a:rPr lang="en-US" sz="4500" dirty="0" smtClean="0">
                <a:solidFill>
                  <a:schemeClr val="bg1"/>
                </a:solidFill>
              </a:rPr>
              <a:t>Visualizations</a:t>
            </a:r>
            <a:endParaRPr lang="en-US" sz="45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55910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989045" y="1825624"/>
          <a:ext cx="10364755" cy="4332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974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9669"/>
            <a:ext cx="12192000" cy="911766"/>
          </a:xfrm>
          <a:prstGeom prst="rect">
            <a:avLst/>
          </a:prstGeom>
          <a:solidFill>
            <a:srgbClr val="1734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669"/>
            <a:ext cx="12192000" cy="911766"/>
          </a:xfrm>
        </p:spPr>
        <p:txBody>
          <a:bodyPr>
            <a:normAutofit/>
          </a:bodyPr>
          <a:lstStyle/>
          <a:p>
            <a:r>
              <a:rPr lang="en-US" sz="4500" dirty="0">
                <a:solidFill>
                  <a:schemeClr val="bg1"/>
                </a:solidFill>
              </a:rPr>
              <a:t>Enhancing </a:t>
            </a:r>
            <a:r>
              <a:rPr lang="en-US" sz="4500" dirty="0" smtClean="0">
                <a:solidFill>
                  <a:schemeClr val="bg1"/>
                </a:solidFill>
              </a:rPr>
              <a:t>Visualizations</a:t>
            </a:r>
            <a:endParaRPr lang="en-US" sz="45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55910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914" y="1637989"/>
            <a:ext cx="9348105" cy="448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9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9669"/>
            <a:ext cx="12192000" cy="911766"/>
          </a:xfrm>
          <a:prstGeom prst="rect">
            <a:avLst/>
          </a:prstGeom>
          <a:solidFill>
            <a:srgbClr val="1734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669"/>
            <a:ext cx="12192000" cy="911766"/>
          </a:xfrm>
        </p:spPr>
        <p:txBody>
          <a:bodyPr>
            <a:normAutofit/>
          </a:bodyPr>
          <a:lstStyle/>
          <a:p>
            <a:r>
              <a:rPr lang="en-US" sz="4500" dirty="0">
                <a:solidFill>
                  <a:schemeClr val="bg1"/>
                </a:solidFill>
              </a:rPr>
              <a:t>Enhancing </a:t>
            </a:r>
            <a:r>
              <a:rPr lang="en-US" sz="4500" dirty="0" smtClean="0">
                <a:solidFill>
                  <a:schemeClr val="bg1"/>
                </a:solidFill>
              </a:rPr>
              <a:t>Visualizations</a:t>
            </a:r>
            <a:endParaRPr lang="en-US" sz="45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55910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362782" y="1377388"/>
            <a:ext cx="9093209" cy="4069846"/>
            <a:chOff x="1606041" y="1452033"/>
            <a:chExt cx="9093209" cy="40698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6041" y="1452033"/>
              <a:ext cx="4489959" cy="406984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0550" y="1579968"/>
              <a:ext cx="3948700" cy="3764181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8983" y="5702596"/>
            <a:ext cx="2809524" cy="8571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2604" y="5717741"/>
            <a:ext cx="2808612" cy="85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9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9669"/>
            <a:ext cx="12192000" cy="911766"/>
          </a:xfrm>
          <a:prstGeom prst="rect">
            <a:avLst/>
          </a:prstGeom>
          <a:solidFill>
            <a:srgbClr val="1734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669"/>
            <a:ext cx="12192000" cy="911766"/>
          </a:xfrm>
        </p:spPr>
        <p:txBody>
          <a:bodyPr>
            <a:normAutofit/>
          </a:bodyPr>
          <a:lstStyle/>
          <a:p>
            <a:r>
              <a:rPr lang="en-US" sz="4500" dirty="0">
                <a:solidFill>
                  <a:schemeClr val="bg1"/>
                </a:solidFill>
              </a:rPr>
              <a:t>Enhancing </a:t>
            </a:r>
            <a:r>
              <a:rPr lang="en-US" sz="4500" dirty="0" smtClean="0">
                <a:solidFill>
                  <a:schemeClr val="bg1"/>
                </a:solidFill>
              </a:rPr>
              <a:t>Visualizations</a:t>
            </a:r>
            <a:endParaRPr lang="en-US" sz="45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55910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83" y="2114775"/>
            <a:ext cx="6238821" cy="37181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91604" y="3342926"/>
            <a:ext cx="5078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Use Complimentary Colors for Comparisons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73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9669"/>
            <a:ext cx="12192000" cy="911766"/>
          </a:xfrm>
          <a:prstGeom prst="rect">
            <a:avLst/>
          </a:prstGeom>
          <a:solidFill>
            <a:srgbClr val="1734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669"/>
            <a:ext cx="12192000" cy="911766"/>
          </a:xfrm>
        </p:spPr>
        <p:txBody>
          <a:bodyPr>
            <a:normAutofit/>
          </a:bodyPr>
          <a:lstStyle/>
          <a:p>
            <a:r>
              <a:rPr lang="en-US" sz="4500" dirty="0" smtClean="0">
                <a:solidFill>
                  <a:schemeClr val="bg1"/>
                </a:solidFill>
              </a:rPr>
              <a:t>Enhancing </a:t>
            </a:r>
            <a:r>
              <a:rPr lang="en-US" sz="4500" dirty="0" smtClean="0">
                <a:solidFill>
                  <a:schemeClr val="bg1"/>
                </a:solidFill>
              </a:rPr>
              <a:t>Visualizations</a:t>
            </a:r>
            <a:endParaRPr lang="en-US" sz="45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55910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56518" y="5605573"/>
            <a:ext cx="50789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Identify Groups of Attributes</a:t>
            </a:r>
            <a:endParaRPr lang="en-US" sz="3000" dirty="0" smtClean="0"/>
          </a:p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Use fewer than 6 colors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765" y="1825625"/>
            <a:ext cx="5184648" cy="35858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87" y="1825625"/>
            <a:ext cx="5180356" cy="352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4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09668"/>
            <a:ext cx="12192000" cy="911766"/>
          </a:xfrm>
          <a:prstGeom prst="rect">
            <a:avLst/>
          </a:prstGeom>
          <a:solidFill>
            <a:srgbClr val="1734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09668"/>
            <a:ext cx="1219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Introductions</a:t>
            </a:r>
            <a:endParaRPr lang="en-US" sz="45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9766" y="1759789"/>
            <a:ext cx="104724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Organization/Role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Most commonly used platform (e.g. excel, R, </a:t>
            </a:r>
            <a:r>
              <a:rPr lang="en-US" sz="3000" dirty="0" smtClean="0"/>
              <a:t>Tableau, etc. )</a:t>
            </a:r>
            <a:endParaRPr lang="en-US" sz="3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What are you currently working on or what’s currently challenging you?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3946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9669"/>
            <a:ext cx="12192000" cy="911766"/>
          </a:xfrm>
          <a:prstGeom prst="rect">
            <a:avLst/>
          </a:prstGeom>
          <a:solidFill>
            <a:srgbClr val="1734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669"/>
            <a:ext cx="12192000" cy="911766"/>
          </a:xfrm>
        </p:spPr>
        <p:txBody>
          <a:bodyPr>
            <a:normAutofit/>
          </a:bodyPr>
          <a:lstStyle/>
          <a:p>
            <a:r>
              <a:rPr lang="en-US" sz="4500" dirty="0" smtClean="0">
                <a:solidFill>
                  <a:schemeClr val="bg1"/>
                </a:solidFill>
              </a:rPr>
              <a:t>Enhancing </a:t>
            </a:r>
            <a:r>
              <a:rPr lang="en-US" sz="4500" dirty="0" smtClean="0">
                <a:solidFill>
                  <a:schemeClr val="bg1"/>
                </a:solidFill>
              </a:rPr>
              <a:t>Visualizations</a:t>
            </a:r>
            <a:endParaRPr lang="en-US" sz="45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55910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56" y="1553873"/>
            <a:ext cx="5585634" cy="3707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270" y="1552986"/>
            <a:ext cx="5630974" cy="37085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35354" y="5396382"/>
            <a:ext cx="4774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Highlight Metric Patterns</a:t>
            </a:r>
          </a:p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Less saturation: small values</a:t>
            </a:r>
          </a:p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More saturation: larger values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2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9669"/>
            <a:ext cx="12192000" cy="911766"/>
          </a:xfrm>
          <a:prstGeom prst="rect">
            <a:avLst/>
          </a:prstGeom>
          <a:solidFill>
            <a:srgbClr val="1734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669"/>
            <a:ext cx="12192000" cy="91176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Enhancing Visualizations: Color Saturation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55910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15816" y="5883659"/>
            <a:ext cx="63603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Add Size to Emphasize Metric Trends</a:t>
            </a:r>
            <a:endParaRPr lang="en-US" sz="3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857" y="1386143"/>
            <a:ext cx="9714286" cy="4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9669"/>
            <a:ext cx="12192000" cy="911766"/>
          </a:xfrm>
          <a:prstGeom prst="rect">
            <a:avLst/>
          </a:prstGeom>
          <a:solidFill>
            <a:srgbClr val="1734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669"/>
            <a:ext cx="12192000" cy="91176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Enhancing </a:t>
            </a:r>
            <a:r>
              <a:rPr lang="en-US" dirty="0" smtClean="0">
                <a:solidFill>
                  <a:schemeClr val="bg1"/>
                </a:solidFill>
              </a:rPr>
              <a:t>Visualizations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55910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582" y="1121435"/>
            <a:ext cx="8272836" cy="4193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857" y="5309529"/>
            <a:ext cx="4914286" cy="1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9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9669"/>
            <a:ext cx="12192000" cy="911766"/>
          </a:xfrm>
          <a:prstGeom prst="rect">
            <a:avLst/>
          </a:prstGeom>
          <a:solidFill>
            <a:srgbClr val="1734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669"/>
            <a:ext cx="12192000" cy="91176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Enhancing </a:t>
            </a:r>
            <a:r>
              <a:rPr lang="en-US" dirty="0" smtClean="0">
                <a:solidFill>
                  <a:schemeClr val="bg1"/>
                </a:solidFill>
              </a:rPr>
              <a:t>Visualizations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55910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221" y="1371502"/>
            <a:ext cx="7915558" cy="530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9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9669"/>
            <a:ext cx="12192000" cy="911766"/>
          </a:xfrm>
          <a:prstGeom prst="rect">
            <a:avLst/>
          </a:prstGeom>
          <a:solidFill>
            <a:srgbClr val="1734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669"/>
            <a:ext cx="12192000" cy="91176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Enhancing </a:t>
            </a:r>
            <a:r>
              <a:rPr lang="en-US" dirty="0" smtClean="0">
                <a:solidFill>
                  <a:schemeClr val="bg1"/>
                </a:solidFill>
              </a:rPr>
              <a:t>Visualizations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55910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436" y="2191106"/>
            <a:ext cx="9709128" cy="338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9669"/>
            <a:ext cx="12192000" cy="911766"/>
          </a:xfrm>
          <a:prstGeom prst="rect">
            <a:avLst/>
          </a:prstGeom>
          <a:solidFill>
            <a:srgbClr val="1734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669"/>
            <a:ext cx="12192000" cy="91176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Enhancing </a:t>
            </a:r>
            <a:r>
              <a:rPr lang="en-US" dirty="0" smtClean="0">
                <a:solidFill>
                  <a:schemeClr val="bg1"/>
                </a:solidFill>
              </a:rPr>
              <a:t>Visualizations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55910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10" y="1523514"/>
            <a:ext cx="8604380" cy="505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0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07956"/>
            <a:ext cx="12192000" cy="2646948"/>
          </a:xfrm>
          <a:prstGeom prst="rect">
            <a:avLst/>
          </a:prstGeom>
          <a:solidFill>
            <a:srgbClr val="1734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507957"/>
            <a:ext cx="12192000" cy="2646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Activity 3: Visualize It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88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9669"/>
            <a:ext cx="12192000" cy="911766"/>
          </a:xfrm>
          <a:prstGeom prst="rect">
            <a:avLst/>
          </a:prstGeom>
          <a:solidFill>
            <a:srgbClr val="1734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669"/>
            <a:ext cx="12192000" cy="91176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Best in Data Visualization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36173"/>
            <a:ext cx="10515600" cy="2055910"/>
          </a:xfrm>
        </p:spPr>
        <p:txBody>
          <a:bodyPr>
            <a:normAutofit/>
          </a:bodyPr>
          <a:lstStyle/>
          <a:p>
            <a:pPr lvl="1"/>
            <a:endParaRPr lang="en-US" sz="2800" b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  <a:hlinkClick r:id="rId3"/>
              </a:rPr>
              <a:t>https://</a:t>
            </a:r>
            <a:r>
              <a:rPr lang="en-US" sz="4800" b="1" dirty="0" smtClean="0">
                <a:solidFill>
                  <a:schemeClr val="accent2"/>
                </a:solidFill>
                <a:hlinkClick r:id="rId3"/>
              </a:rPr>
              <a:t>public.tableau.com/s/gallery</a:t>
            </a:r>
            <a:endParaRPr lang="en-US" sz="48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48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4400" b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en-US" sz="48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5493" y="3714050"/>
            <a:ext cx="522514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2"/>
                </a:solidFill>
              </a:rPr>
              <a:t>Filter to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2"/>
                </a:solidFill>
              </a:rPr>
              <a:t>Explore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9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9668"/>
            <a:ext cx="12192000" cy="911766"/>
          </a:xfrm>
          <a:prstGeom prst="rect">
            <a:avLst/>
          </a:prstGeom>
          <a:solidFill>
            <a:srgbClr val="1734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09669"/>
            <a:ext cx="12192000" cy="911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smtClean="0">
                <a:solidFill>
                  <a:schemeClr val="bg1"/>
                </a:solidFill>
              </a:rPr>
              <a:t>What is data visualization?</a:t>
            </a:r>
            <a:endParaRPr lang="en-US" sz="45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neoformix.com/images/DataVisField_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841" y="1121434"/>
            <a:ext cx="7468317" cy="559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9668"/>
            <a:ext cx="12192000" cy="911766"/>
          </a:xfrm>
          <a:prstGeom prst="rect">
            <a:avLst/>
          </a:prstGeom>
          <a:solidFill>
            <a:srgbClr val="1734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669"/>
            <a:ext cx="12192000" cy="911766"/>
          </a:xfrm>
        </p:spPr>
        <p:txBody>
          <a:bodyPr>
            <a:normAutofit/>
          </a:bodyPr>
          <a:lstStyle/>
          <a:p>
            <a:r>
              <a:rPr lang="en-US" sz="4500" dirty="0">
                <a:solidFill>
                  <a:schemeClr val="bg1"/>
                </a:solidFill>
              </a:rPr>
              <a:t>What</a:t>
            </a:r>
            <a:r>
              <a:rPr lang="en-US" sz="4500" dirty="0" smtClean="0">
                <a:solidFill>
                  <a:schemeClr val="bg1"/>
                </a:solidFill>
              </a:rPr>
              <a:t> is data visualization?</a:t>
            </a:r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506" y="2929811"/>
            <a:ext cx="10515600" cy="1380931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3000" dirty="0"/>
              <a:t>A primary goal of data visualization is to </a:t>
            </a:r>
            <a:r>
              <a:rPr lang="en-US" sz="3000" b="1" dirty="0"/>
              <a:t>communicate information clearly and efficiently </a:t>
            </a:r>
            <a:r>
              <a:rPr lang="en-US" sz="3000" dirty="0"/>
              <a:t>to users </a:t>
            </a:r>
            <a:r>
              <a:rPr lang="en-US" sz="3000" dirty="0" smtClean="0"/>
              <a:t>graphics</a:t>
            </a:r>
            <a:r>
              <a:rPr lang="en-US" sz="3000" dirty="0"/>
              <a:t>, plots</a:t>
            </a:r>
            <a:r>
              <a:rPr lang="en-US" sz="3000" dirty="0" smtClean="0"/>
              <a:t>, information </a:t>
            </a:r>
            <a:r>
              <a:rPr lang="en-US" sz="3000" dirty="0"/>
              <a:t>graphics, tables, and </a:t>
            </a:r>
            <a:r>
              <a:rPr lang="en-US" sz="3000" dirty="0" smtClean="0"/>
              <a:t>charts</a:t>
            </a:r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6380475"/>
            <a:ext cx="3645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Wikipedia; Jen Underwood: Business Intelligence and Predictive Analytics, April 10, 2013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6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9668"/>
            <a:ext cx="12192000" cy="911766"/>
          </a:xfrm>
          <a:prstGeom prst="rect">
            <a:avLst/>
          </a:prstGeom>
          <a:solidFill>
            <a:srgbClr val="1734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669"/>
            <a:ext cx="12192000" cy="911766"/>
          </a:xfrm>
        </p:spPr>
        <p:txBody>
          <a:bodyPr>
            <a:normAutofit/>
          </a:bodyPr>
          <a:lstStyle/>
          <a:p>
            <a:r>
              <a:rPr lang="en-US" sz="4500" dirty="0">
                <a:solidFill>
                  <a:schemeClr val="bg1"/>
                </a:solidFill>
              </a:rPr>
              <a:t>What</a:t>
            </a:r>
            <a:r>
              <a:rPr lang="en-US" sz="4500" dirty="0" smtClean="0">
                <a:solidFill>
                  <a:schemeClr val="bg1"/>
                </a:solidFill>
              </a:rPr>
              <a:t> is data visualization?</a:t>
            </a:r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4947"/>
            <a:ext cx="10515600" cy="4852016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en-US" sz="3000" dirty="0" smtClean="0"/>
          </a:p>
          <a:p>
            <a:pPr marL="0" lvl="0" indent="0" algn="ctr">
              <a:buNone/>
            </a:pPr>
            <a:r>
              <a:rPr lang="en-US" sz="3000" dirty="0" smtClean="0"/>
              <a:t>Two </a:t>
            </a:r>
            <a:r>
              <a:rPr lang="en-US" sz="3000" dirty="0"/>
              <a:t>basic types of visualization</a:t>
            </a:r>
          </a:p>
          <a:p>
            <a:pPr marL="0" lvl="0" indent="0">
              <a:buNone/>
            </a:pPr>
            <a:endParaRPr lang="en-US" sz="3200" dirty="0" smtClean="0"/>
          </a:p>
          <a:p>
            <a:pPr lvl="0"/>
            <a:endParaRPr lang="en-US" sz="3200" dirty="0" smtClean="0"/>
          </a:p>
          <a:p>
            <a:pPr lvl="0"/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6380475"/>
            <a:ext cx="3645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Wikipedia; Jen Underwood: Business Intelligence and Predictive Analytics, April 10, 2013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34872493"/>
              </p:ext>
            </p:extLst>
          </p:nvPr>
        </p:nvGraphicFramePr>
        <p:xfrm>
          <a:off x="838200" y="3192377"/>
          <a:ext cx="3846285" cy="237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78625442"/>
              </p:ext>
            </p:extLst>
          </p:nvPr>
        </p:nvGraphicFramePr>
        <p:xfrm>
          <a:off x="7204270" y="3242041"/>
          <a:ext cx="36576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103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9668"/>
            <a:ext cx="12192000" cy="911766"/>
          </a:xfrm>
          <a:prstGeom prst="rect">
            <a:avLst/>
          </a:prstGeom>
          <a:solidFill>
            <a:srgbClr val="1734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09669"/>
            <a:ext cx="12192000" cy="911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smtClean="0">
                <a:solidFill>
                  <a:schemeClr val="bg1"/>
                </a:solidFill>
              </a:rPr>
              <a:t>Why We Visualize </a:t>
            </a:r>
            <a:endParaRPr lang="en-US" sz="45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664" y="1391112"/>
            <a:ext cx="4646659" cy="509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8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9668"/>
            <a:ext cx="12192000" cy="911766"/>
          </a:xfrm>
          <a:prstGeom prst="rect">
            <a:avLst/>
          </a:prstGeom>
          <a:solidFill>
            <a:srgbClr val="1734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09669"/>
            <a:ext cx="12192000" cy="911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smtClean="0">
                <a:solidFill>
                  <a:schemeClr val="bg1"/>
                </a:solidFill>
              </a:rPr>
              <a:t>Why We Visualize </a:t>
            </a:r>
            <a:endParaRPr lang="en-US" sz="45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736" y="1457338"/>
            <a:ext cx="6522384" cy="506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7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9668"/>
            <a:ext cx="12192000" cy="911766"/>
          </a:xfrm>
          <a:prstGeom prst="rect">
            <a:avLst/>
          </a:prstGeom>
          <a:solidFill>
            <a:srgbClr val="1734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668"/>
            <a:ext cx="12192000" cy="91176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Process Of Developing Visualizations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366503981"/>
              </p:ext>
            </p:extLst>
          </p:nvPr>
        </p:nvGraphicFramePr>
        <p:xfrm>
          <a:off x="184484" y="1503503"/>
          <a:ext cx="11823032" cy="4191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831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2028</TotalTime>
  <Words>3247</Words>
  <Application>Microsoft Office PowerPoint</Application>
  <PresentationFormat>Widescreen</PresentationFormat>
  <Paragraphs>469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What is data visualization?</vt:lpstr>
      <vt:lpstr>What is data visualization?</vt:lpstr>
      <vt:lpstr>PowerPoint Presentation</vt:lpstr>
      <vt:lpstr>PowerPoint Presentation</vt:lpstr>
      <vt:lpstr>Process Of Developing Visualizations</vt:lpstr>
      <vt:lpstr>Identifying Your Purpose</vt:lpstr>
      <vt:lpstr>Identifying Your Purpose: Who is your audience</vt:lpstr>
      <vt:lpstr>Activity 1: Identifying Your Purpose</vt:lpstr>
      <vt:lpstr>Choosing The Right Metrics</vt:lpstr>
      <vt:lpstr>Choosing The Right Metrics: What Is A Metric?</vt:lpstr>
      <vt:lpstr>Choosing The Right Metrics: What Is A Metric?</vt:lpstr>
      <vt:lpstr>Choosing the right metric</vt:lpstr>
      <vt:lpstr>Choosing The Right Metric: Evaluating Metrics</vt:lpstr>
      <vt:lpstr>PowerPoint Presentation</vt:lpstr>
      <vt:lpstr>Choosing The Right Chart Type</vt:lpstr>
      <vt:lpstr>Choosing The Right Chart Type</vt:lpstr>
      <vt:lpstr>Choosing The Right Chart Type: Comparison</vt:lpstr>
      <vt:lpstr>Choosing The Right Chart Type: Distribution</vt:lpstr>
      <vt:lpstr>Choosing The Right Chart Type: Composition</vt:lpstr>
      <vt:lpstr>Choosing the right chart type: Relationship</vt:lpstr>
      <vt:lpstr>Enhancing Visualizations</vt:lpstr>
      <vt:lpstr>Enhancing Visualizations</vt:lpstr>
      <vt:lpstr>Enhancing Visualizations</vt:lpstr>
      <vt:lpstr>Enhancing Visualizations</vt:lpstr>
      <vt:lpstr>Enhancing Visualizations</vt:lpstr>
      <vt:lpstr>Enhancing Visualizations</vt:lpstr>
      <vt:lpstr>Enhancing Visualizations: Color Saturation</vt:lpstr>
      <vt:lpstr>Enhancing Visualizations</vt:lpstr>
      <vt:lpstr>Enhancing Visualizations</vt:lpstr>
      <vt:lpstr>Enhancing Visualizations</vt:lpstr>
      <vt:lpstr>Enhancing Visualizations</vt:lpstr>
      <vt:lpstr>PowerPoint Presentation</vt:lpstr>
      <vt:lpstr>Best in Data Visualization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Jerome, Larry</dc:creator>
  <cp:lastModifiedBy>Jerome, Larry</cp:lastModifiedBy>
  <cp:revision>130</cp:revision>
  <dcterms:created xsi:type="dcterms:W3CDTF">2014-06-17T01:27:29Z</dcterms:created>
  <dcterms:modified xsi:type="dcterms:W3CDTF">2015-06-18T01:03:37Z</dcterms:modified>
</cp:coreProperties>
</file>